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sldIdLst>
    <p:sldId id="283" r:id="rId2"/>
    <p:sldId id="256" r:id="rId3"/>
    <p:sldId id="273" r:id="rId4"/>
    <p:sldId id="275" r:id="rId5"/>
    <p:sldId id="261" r:id="rId6"/>
    <p:sldId id="276" r:id="rId7"/>
    <p:sldId id="278" r:id="rId8"/>
    <p:sldId id="277" r:id="rId9"/>
    <p:sldId id="285" r:id="rId10"/>
    <p:sldId id="274" r:id="rId11"/>
    <p:sldId id="270" r:id="rId12"/>
    <p:sldId id="258" r:id="rId13"/>
    <p:sldId id="294" r:id="rId14"/>
    <p:sldId id="287" r:id="rId15"/>
    <p:sldId id="288" r:id="rId16"/>
    <p:sldId id="292" r:id="rId17"/>
    <p:sldId id="291" r:id="rId18"/>
    <p:sldId id="289" r:id="rId19"/>
    <p:sldId id="260" r:id="rId20"/>
    <p:sldId id="262" r:id="rId21"/>
    <p:sldId id="293" r:id="rId22"/>
    <p:sldId id="271" r:id="rId23"/>
    <p:sldId id="269" r:id="rId24"/>
    <p:sldId id="268" r:id="rId25"/>
    <p:sldId id="280" r:id="rId26"/>
    <p:sldId id="281" r:id="rId27"/>
    <p:sldId id="279" r:id="rId28"/>
    <p:sldId id="282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3333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6" autoAdjust="0"/>
    <p:restoredTop sz="94660"/>
  </p:normalViewPr>
  <p:slideViewPr>
    <p:cSldViewPr>
      <p:cViewPr varScale="1">
        <p:scale>
          <a:sx n="73" d="100"/>
          <a:sy n="73" d="100"/>
        </p:scale>
        <p:origin x="-10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1E54C-14A2-42A5-A7C2-3FEDABD550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581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A97B6-FC65-4305-9CB0-4CD1D1BF49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024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626C1-6FBA-4236-9442-BEBDDF027F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993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2C63E-1F2E-4BBE-913E-16DE1EEE79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222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817BA-6164-40ED-BBB5-D675F791A0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252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4FEE0-74AC-44E8-AE75-60F322A900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664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539C9-CF58-40B4-9C2C-7534B9484F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125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345B7-4E9C-4EB0-A253-7FD2BAC121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096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2FBD0-944C-40ED-BF27-9C64DCB950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208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D3724-3F39-4AE4-9D25-3F98EACA82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8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B4523-2144-49DD-AE71-E45B7C2C1F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72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28115-1AEA-4095-AF44-0A6A39EEB0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896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3750E1F5-9EA3-46A9-A9ED-5C49B23406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30" r:id="rId2"/>
    <p:sldLayoutId id="214748384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41" r:id="rId9"/>
    <p:sldLayoutId id="2147483836" r:id="rId10"/>
    <p:sldLayoutId id="2147483837" r:id="rId11"/>
    <p:sldLayoutId id="2147483838" r:id="rId12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Calibri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Calibri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Calibri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Calibri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0" y="1101776"/>
            <a:ext cx="8274758" cy="59246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/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500563" y="6597650"/>
            <a:ext cx="4464050" cy="71438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9512" y="0"/>
            <a:ext cx="8964488" cy="1916832"/>
          </a:xfrm>
        </p:spPr>
        <p:txBody>
          <a:bodyPr/>
          <a:lstStyle/>
          <a:p>
            <a:pPr marL="182880" indent="0" algn="ctr">
              <a:buFont typeface="Georgia" pitchFamily="18" charset="0"/>
              <a:buNone/>
              <a:defRPr/>
            </a:pPr>
            <a:r>
              <a:rPr lang="ru-RU" sz="6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пишу стихи </a:t>
            </a:r>
            <a:br>
              <a:rPr lang="ru-RU" sz="6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золотым 							пером… </a:t>
            </a:r>
            <a:r>
              <a:rPr lang="ru-RU" sz="6600" dirty="0" smtClean="0">
                <a:solidFill>
                  <a:srgbClr val="0070C0"/>
                </a:solidFill>
                <a:latin typeface="AnastasiaScript" pitchFamily="2" charset="0"/>
              </a:rPr>
              <a:t/>
            </a:r>
            <a:br>
              <a:rPr lang="ru-RU" sz="6600" dirty="0" smtClean="0">
                <a:solidFill>
                  <a:srgbClr val="0070C0"/>
                </a:solidFill>
                <a:latin typeface="AnastasiaScript" pitchFamily="2" charset="0"/>
              </a:rPr>
            </a:br>
            <a:r>
              <a:rPr lang="ru-RU" sz="6600" dirty="0">
                <a:solidFill>
                  <a:srgbClr val="0070C0"/>
                </a:solidFill>
                <a:latin typeface="AnastasiaScript" pitchFamily="2" charset="0"/>
              </a:rPr>
              <a:t/>
            </a:r>
            <a:br>
              <a:rPr lang="ru-RU" sz="6600" dirty="0">
                <a:solidFill>
                  <a:srgbClr val="0070C0"/>
                </a:solidFill>
                <a:latin typeface="AnastasiaScript" pitchFamily="2" charset="0"/>
              </a:rPr>
            </a:br>
            <a:r>
              <a:rPr lang="ru-RU" sz="6600" dirty="0">
                <a:solidFill>
                  <a:srgbClr val="0070C0"/>
                </a:solidFill>
                <a:latin typeface="AnastasiaScript" pitchFamily="2" charset="0"/>
              </a:rPr>
              <a:t/>
            </a:r>
            <a:br>
              <a:rPr lang="ru-RU" sz="6600" dirty="0">
                <a:solidFill>
                  <a:srgbClr val="0070C0"/>
                </a:solidFill>
                <a:latin typeface="AnastasiaScript" pitchFamily="2" charset="0"/>
              </a:rPr>
            </a:br>
            <a:r>
              <a:rPr lang="ru-RU" sz="6600" dirty="0" smtClean="0">
                <a:solidFill>
                  <a:srgbClr val="0070C0"/>
                </a:solidFill>
                <a:latin typeface="AnastasiaScript" pitchFamily="2" charset="0"/>
              </a:rPr>
              <a:t>  </a:t>
            </a:r>
            <a:br>
              <a:rPr lang="ru-RU" sz="6600" dirty="0" smtClean="0">
                <a:solidFill>
                  <a:srgbClr val="0070C0"/>
                </a:solidFill>
                <a:latin typeface="AnastasiaScript" pitchFamily="2" charset="0"/>
              </a:rPr>
            </a:br>
            <a:r>
              <a:rPr lang="ru-RU" sz="6600" dirty="0" smtClean="0">
                <a:solidFill>
                  <a:srgbClr val="0070C0"/>
                </a:solidFill>
                <a:latin typeface="AnastasiaScript" pitchFamily="2" charset="0"/>
              </a:rPr>
              <a:t>		</a:t>
            </a:r>
            <a:r>
              <a:rPr lang="ru-RU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Н. И</a:t>
            </a:r>
            <a:r>
              <a:rPr lang="ru-RU" sz="6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Алексеенков</a:t>
            </a:r>
            <a:r>
              <a:rPr lang="ru-RU" sz="6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4938713" cy="11430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dirty="0"/>
          </a:p>
        </p:txBody>
      </p:sp>
      <p:pic>
        <p:nvPicPr>
          <p:cNvPr id="14339" name="Рисунок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260350"/>
            <a:ext cx="4968875" cy="57610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093296"/>
            <a:ext cx="7488832" cy="576064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200" dirty="0" smtClean="0">
                <a:solidFill>
                  <a:srgbClr val="002060"/>
                </a:solidFill>
              </a:rPr>
              <a:t>Только за команду «</a:t>
            </a:r>
            <a:r>
              <a:rPr lang="ru-RU" sz="3200" dirty="0" err="1" smtClean="0">
                <a:solidFill>
                  <a:srgbClr val="002060"/>
                </a:solidFill>
              </a:rPr>
              <a:t>Зимницкий</a:t>
            </a:r>
            <a:r>
              <a:rPr lang="ru-RU" sz="3200" dirty="0" smtClean="0">
                <a:solidFill>
                  <a:srgbClr val="002060"/>
                </a:solidFill>
              </a:rPr>
              <a:t>»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5363" name="Рисунок 2" descr="https://itd2.mycdn.me/image?t=52&amp;bid=436982726225&amp;id=436982726225&amp;plc=WEB&amp;tkn=*7c1_EbeMQ8cIQa6dIpksON3-HM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217488"/>
            <a:ext cx="7272337" cy="558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859338" y="260350"/>
            <a:ext cx="3756025" cy="6383338"/>
          </a:xfrm>
        </p:spPr>
        <p:txBody>
          <a:bodyPr/>
          <a:lstStyle/>
          <a:p>
            <a:pPr indent="-182880" eaLnBrk="1" fontAlgn="auto" hangingPunct="1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sz="1500" dirty="0" smtClean="0">
                <a:solidFill>
                  <a:srgbClr val="000066"/>
                </a:solidFill>
                <a:latin typeface="Book Antiqua" pitchFamily="18" charset="0"/>
              </a:rPr>
              <a:t>Называйте </a:t>
            </a:r>
            <a:r>
              <a:rPr lang="ru-RU" sz="1500" dirty="0">
                <a:solidFill>
                  <a:srgbClr val="000066"/>
                </a:solidFill>
                <a:latin typeface="Book Antiqua" pitchFamily="18" charset="0"/>
              </a:rPr>
              <a:t>меня брянским волком</a:t>
            </a:r>
          </a:p>
          <a:p>
            <a:pPr indent="-182880" eaLnBrk="1" fontAlgn="auto" hangingPunct="1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sz="1500" dirty="0">
                <a:solidFill>
                  <a:srgbClr val="000066"/>
                </a:solidFill>
                <a:latin typeface="Book Antiqua" pitchFamily="18" charset="0"/>
              </a:rPr>
              <a:t>За характер задиристый мой.</a:t>
            </a:r>
          </a:p>
          <a:p>
            <a:pPr indent="-182880" eaLnBrk="1" fontAlgn="auto" hangingPunct="1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sz="1500" dirty="0">
                <a:solidFill>
                  <a:srgbClr val="000066"/>
                </a:solidFill>
                <a:latin typeface="Book Antiqua" pitchFamily="18" charset="0"/>
              </a:rPr>
              <a:t>Все равно не поймете вы толком:</a:t>
            </a:r>
          </a:p>
          <a:p>
            <a:pPr indent="-182880" eaLnBrk="1" fontAlgn="auto" hangingPunct="1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sz="1500" dirty="0">
                <a:solidFill>
                  <a:srgbClr val="000066"/>
                </a:solidFill>
                <a:latin typeface="Book Antiqua" pitchFamily="18" charset="0"/>
              </a:rPr>
              <a:t>Кто же есть я? И кто я такой?</a:t>
            </a:r>
          </a:p>
          <a:p>
            <a:pPr indent="-182880" eaLnBrk="1" fontAlgn="auto" hangingPunct="1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sz="1500" dirty="0">
                <a:solidFill>
                  <a:srgbClr val="000066"/>
                </a:solidFill>
                <a:latin typeface="Book Antiqua" pitchFamily="18" charset="0"/>
              </a:rPr>
              <a:t>Говорят, что я </a:t>
            </a:r>
            <a:r>
              <a:rPr lang="ru-RU" sz="1500" dirty="0" smtClean="0">
                <a:solidFill>
                  <a:srgbClr val="000066"/>
                </a:solidFill>
                <a:latin typeface="Book Antiqua" pitchFamily="18" charset="0"/>
              </a:rPr>
              <a:t> парень-рубаха</a:t>
            </a:r>
            <a:r>
              <a:rPr lang="ru-RU" sz="1500" dirty="0">
                <a:solidFill>
                  <a:srgbClr val="000066"/>
                </a:solidFill>
                <a:latin typeface="Book Antiqua" pitchFamily="18" charset="0"/>
              </a:rPr>
              <a:t>,</a:t>
            </a:r>
          </a:p>
          <a:p>
            <a:pPr indent="-182880" eaLnBrk="1" fontAlgn="auto" hangingPunct="1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sz="1500" dirty="0">
                <a:solidFill>
                  <a:srgbClr val="000066"/>
                </a:solidFill>
                <a:latin typeface="Book Antiqua" pitchFamily="18" charset="0"/>
              </a:rPr>
              <a:t>Что я отдан на откуп молве,</a:t>
            </a:r>
          </a:p>
          <a:p>
            <a:pPr indent="-182880" eaLnBrk="1" fontAlgn="auto" hangingPunct="1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sz="1500" dirty="0">
                <a:solidFill>
                  <a:srgbClr val="000066"/>
                </a:solidFill>
                <a:latin typeface="Book Antiqua" pitchFamily="18" charset="0"/>
              </a:rPr>
              <a:t>Что давно плачет грустная плаха</a:t>
            </a:r>
          </a:p>
          <a:p>
            <a:pPr indent="-182880" eaLnBrk="1" fontAlgn="auto" hangingPunct="1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sz="1500" dirty="0">
                <a:solidFill>
                  <a:srgbClr val="000066"/>
                </a:solidFill>
                <a:latin typeface="Book Antiqua" pitchFamily="18" charset="0"/>
              </a:rPr>
              <a:t>По весёлой моей голове.</a:t>
            </a:r>
          </a:p>
          <a:p>
            <a:pPr indent="-182880" eaLnBrk="1" fontAlgn="auto" hangingPunct="1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sz="1500" dirty="0">
                <a:solidFill>
                  <a:srgbClr val="000066"/>
                </a:solidFill>
                <a:latin typeface="Book Antiqua" pitchFamily="18" charset="0"/>
              </a:rPr>
              <a:t>Мне плевать на печаль и усталость,</a:t>
            </a:r>
          </a:p>
          <a:p>
            <a:pPr indent="-182880" eaLnBrk="1" fontAlgn="auto" hangingPunct="1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sz="1500" dirty="0">
                <a:solidFill>
                  <a:srgbClr val="000066"/>
                </a:solidFill>
                <a:latin typeface="Book Antiqua" pitchFamily="18" charset="0"/>
              </a:rPr>
              <a:t>И на сплетни - осколки вранья.</a:t>
            </a:r>
          </a:p>
          <a:p>
            <a:pPr indent="-182880" eaLnBrk="1" fontAlgn="auto" hangingPunct="1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sz="1500" dirty="0">
                <a:solidFill>
                  <a:srgbClr val="000066"/>
                </a:solidFill>
                <a:latin typeface="Book Antiqua" pitchFamily="18" charset="0"/>
              </a:rPr>
              <a:t>Ведь судьба не однажды пыталась</a:t>
            </a:r>
          </a:p>
          <a:p>
            <a:pPr indent="-182880" eaLnBrk="1" fontAlgn="auto" hangingPunct="1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sz="1500" dirty="0">
                <a:solidFill>
                  <a:srgbClr val="000066"/>
                </a:solidFill>
                <a:latin typeface="Book Antiqua" pitchFamily="18" charset="0"/>
              </a:rPr>
              <a:t>Против шерсти погладить меня.</a:t>
            </a:r>
          </a:p>
          <a:p>
            <a:pPr indent="-182880" eaLnBrk="1" fontAlgn="auto" hangingPunct="1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sz="1500" dirty="0">
                <a:solidFill>
                  <a:srgbClr val="000066"/>
                </a:solidFill>
                <a:latin typeface="Book Antiqua" pitchFamily="18" charset="0"/>
              </a:rPr>
              <a:t>Я прошёл через адовы муки,</a:t>
            </a:r>
          </a:p>
          <a:p>
            <a:pPr indent="-182880" eaLnBrk="1" fontAlgn="auto" hangingPunct="1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sz="1500" dirty="0">
                <a:solidFill>
                  <a:srgbClr val="000066"/>
                </a:solidFill>
                <a:latin typeface="Book Antiqua" pitchFamily="18" charset="0"/>
              </a:rPr>
              <a:t>Чтобы вновь обрести рай земной.</a:t>
            </a:r>
          </a:p>
          <a:p>
            <a:pPr indent="-182880" eaLnBrk="1" fontAlgn="auto" hangingPunct="1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sz="1500" dirty="0">
                <a:solidFill>
                  <a:srgbClr val="000066"/>
                </a:solidFill>
                <a:latin typeface="Book Antiqua" pitchFamily="18" charset="0"/>
              </a:rPr>
              <a:t> Не берите меня на поруки-</a:t>
            </a:r>
          </a:p>
          <a:p>
            <a:pPr indent="-182880" eaLnBrk="1" fontAlgn="auto" hangingPunct="1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sz="1500" dirty="0">
                <a:solidFill>
                  <a:srgbClr val="000066"/>
                </a:solidFill>
                <a:latin typeface="Book Antiqua" pitchFamily="18" charset="0"/>
              </a:rPr>
              <a:t>Вы нанянчитесь вдоволь со мной.</a:t>
            </a:r>
          </a:p>
          <a:p>
            <a:pPr indent="-182880" eaLnBrk="1" fontAlgn="auto" hangingPunct="1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sz="1500" dirty="0">
                <a:solidFill>
                  <a:srgbClr val="000066"/>
                </a:solidFill>
                <a:latin typeface="Book Antiqua" pitchFamily="18" charset="0"/>
              </a:rPr>
              <a:t> Я настырный и очень упрямый, </a:t>
            </a:r>
          </a:p>
          <a:p>
            <a:pPr indent="-182880" eaLnBrk="1" fontAlgn="auto" hangingPunct="1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sz="1500" dirty="0">
                <a:solidFill>
                  <a:srgbClr val="000066"/>
                </a:solidFill>
                <a:latin typeface="Book Antiqua" pitchFamily="18" charset="0"/>
              </a:rPr>
              <a:t> Сам в себе разобраться хочу,</a:t>
            </a:r>
          </a:p>
          <a:p>
            <a:pPr indent="-182880" eaLnBrk="1" fontAlgn="auto" hangingPunct="1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sz="1500" dirty="0">
                <a:solidFill>
                  <a:srgbClr val="000066"/>
                </a:solidFill>
                <a:latin typeface="Book Antiqua" pitchFamily="18" charset="0"/>
              </a:rPr>
              <a:t> И за жизнь свою, ставшую драмой,</a:t>
            </a:r>
          </a:p>
          <a:p>
            <a:pPr indent="-182880" eaLnBrk="1" fontAlgn="auto" hangingPunct="1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sz="1500" dirty="0">
                <a:solidFill>
                  <a:srgbClr val="000066"/>
                </a:solidFill>
                <a:latin typeface="Book Antiqua" pitchFamily="18" charset="0"/>
              </a:rPr>
              <a:t>Самой высшей ценой заплачу!</a:t>
            </a:r>
          </a:p>
          <a:p>
            <a:pPr algn="ctr" eaLnBrk="1" hangingPunct="1">
              <a:lnSpc>
                <a:spcPct val="80000"/>
              </a:lnSpc>
              <a:buFontTx/>
              <a:buChar char="-"/>
              <a:defRPr/>
            </a:pPr>
            <a:endParaRPr lang="ru-RU" sz="1600" dirty="0">
              <a:solidFill>
                <a:srgbClr val="000066"/>
              </a:solidFill>
              <a:latin typeface="Book Antiqua" pitchFamily="18" charset="0"/>
            </a:endParaRPr>
          </a:p>
          <a:p>
            <a:pPr eaLnBrk="1" hangingPunct="1">
              <a:buFontTx/>
              <a:buNone/>
              <a:defRPr/>
            </a:pPr>
            <a:endParaRPr lang="ru-RU" sz="3000" dirty="0" smtClean="0">
              <a:solidFill>
                <a:srgbClr val="000066"/>
              </a:solidFill>
              <a:latin typeface="Book Antiqua" pitchFamily="18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981" y="404663"/>
            <a:ext cx="3672408" cy="54586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5643563"/>
            <a:ext cx="43195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6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1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1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61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14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14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614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14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14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8" dur="1000"/>
                                        <p:tgtEl>
                                          <p:spTgt spid="614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14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14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614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14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14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2" dur="1000"/>
                                        <p:tgtEl>
                                          <p:spTgt spid="614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7" y="5877272"/>
            <a:ext cx="6480719" cy="792088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rgbClr val="002060"/>
                </a:solidFill>
              </a:rPr>
              <a:t>С   крестником   Денисом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17411" name="Рисунок 2" descr="https://itd3.mycdn.me/image?t=52&amp;bid=812514299217&amp;id=812514299217&amp;plc=WEB&amp;tkn=*Z8cx50mWojW0GxPAmMDLSjDb8t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260350"/>
            <a:ext cx="7056437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620688"/>
            <a:ext cx="4392488" cy="4248472"/>
          </a:xfrm>
        </p:spPr>
        <p:txBody>
          <a:bodyPr/>
          <a:lstStyle/>
          <a:p>
            <a:pPr marL="46037" indent="0" algn="ctr" eaLnBrk="1" hangingPunct="1">
              <a:lnSpc>
                <a:spcPct val="80000"/>
              </a:lnSpc>
              <a:spcBef>
                <a:spcPct val="20000"/>
              </a:spcBef>
              <a:spcAft>
                <a:spcPts val="300"/>
              </a:spcAft>
              <a:buFont typeface="Georgia" pitchFamily="18" charset="0"/>
              <a:buNone/>
              <a:defRPr/>
            </a:pP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В  2008 году в  издательстве «</a:t>
            </a:r>
            <a:r>
              <a:rPr lang="ru-RU" sz="1600" b="0" dirty="0" err="1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Белобережье</a:t>
            </a:r>
            <a: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»  вышла </a:t>
            </a: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книга </a:t>
            </a:r>
            <a: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«Поле </a:t>
            </a:r>
            <a:r>
              <a:rPr lang="ru-RU" sz="180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судьбы»</a:t>
            </a:r>
            <a:br>
              <a:rPr lang="ru-RU" sz="180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800" u="sng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/>
            </a:r>
            <a:br>
              <a:rPr lang="ru-RU" sz="1800" u="sng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800" u="sng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/>
            </a:r>
            <a:br>
              <a:rPr lang="ru-RU" sz="1800" u="sng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800" u="sng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/>
            </a:r>
            <a:br>
              <a:rPr lang="ru-RU" sz="1800" u="sng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800" u="sng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/>
            </a:r>
            <a:br>
              <a:rPr lang="ru-RU" sz="1800" u="sng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800" u="sng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/>
            </a:r>
            <a:br>
              <a:rPr lang="ru-RU" sz="1800" u="sng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*****</a:t>
            </a:r>
            <a:b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Стихи меня лишили сна –</a:t>
            </a:r>
            <a:b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Не отвертеться.</a:t>
            </a:r>
            <a:b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Они ворвались, как весна,</a:t>
            </a:r>
            <a:b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В шальное сердце.</a:t>
            </a:r>
            <a:b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Но их рожденья торжество</a:t>
            </a:r>
            <a:b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Мне душу ранит:</a:t>
            </a:r>
            <a:b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Друзья, от слова моего</a:t>
            </a:r>
            <a:b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Теплей вам станет?</a:t>
            </a:r>
            <a:endParaRPr lang="ru-RU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3816424" cy="5347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9338" y="404813"/>
            <a:ext cx="3816350" cy="5110162"/>
          </a:xfrm>
        </p:spPr>
        <p:txBody>
          <a:bodyPr/>
          <a:lstStyle/>
          <a:p>
            <a:pPr marL="45720" indent="0" eaLnBrk="1" fontAlgn="auto" hangingPunct="1">
              <a:spcBef>
                <a:spcPct val="20000"/>
              </a:spcBef>
              <a:spcAft>
                <a:spcPts val="300"/>
              </a:spcAft>
              <a:buFont typeface="Georgia" pitchFamily="18" charset="0"/>
              <a:buNone/>
              <a:defRPr/>
            </a:pPr>
            <a:r>
              <a:rPr lang="ru-RU" sz="18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- </a:t>
            </a:r>
            <a: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Книга стихотворений </a:t>
            </a:r>
            <a:r>
              <a:rPr lang="ru-RU" sz="1800" i="1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«Наследство» </a:t>
            </a:r>
            <a:r>
              <a:rPr lang="ru-RU" sz="1800" i="1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вышла</a:t>
            </a:r>
            <a:r>
              <a:rPr lang="ru-RU" sz="18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в </a:t>
            </a:r>
            <a: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2011 г</a:t>
            </a:r>
            <a:r>
              <a:rPr lang="ru-RU" sz="18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.</a:t>
            </a:r>
            <a: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 в  издательстве «</a:t>
            </a:r>
            <a:r>
              <a:rPr lang="ru-RU" sz="1600" b="0" dirty="0" err="1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Белобережье</a:t>
            </a:r>
            <a: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»,</a:t>
            </a:r>
            <a:b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 г. Брянск;</a:t>
            </a:r>
          </a:p>
        </p:txBody>
      </p:sp>
      <p:pic>
        <p:nvPicPr>
          <p:cNvPr id="3" name="Рисунок 2" descr="C:\Users\User\Desktop\Новая папка\DSC00127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910" y="1228338"/>
            <a:ext cx="5404098" cy="3756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936750"/>
            <a:ext cx="3529012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404664"/>
            <a:ext cx="4104456" cy="5110311"/>
          </a:xfrm>
        </p:spPr>
        <p:txBody>
          <a:bodyPr/>
          <a:lstStyle/>
          <a:p>
            <a:pPr marL="45720" indent="0" algn="ctr" eaLnBrk="1" fontAlgn="auto" hangingPunct="1">
              <a:spcBef>
                <a:spcPct val="20000"/>
              </a:spcBef>
              <a:spcAft>
                <a:spcPts val="300"/>
              </a:spcAft>
              <a:buFont typeface="Georgia" pitchFamily="18" charset="0"/>
              <a:buNone/>
              <a:defRPr/>
            </a:pPr>
            <a:r>
              <a:rPr lang="ru-RU" sz="18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сборник  </a:t>
            </a:r>
            <a:r>
              <a:rPr lang="ru-RU" sz="1800" i="1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«Лети, моя песня!», 2013 г.</a:t>
            </a:r>
            <a:br>
              <a:rPr lang="ru-RU" sz="1800" i="1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8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в издательстве «</a:t>
            </a:r>
            <a:r>
              <a:rPr lang="ru-RU" sz="1800" b="0" dirty="0" err="1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Белобережье</a:t>
            </a:r>
            <a:r>
              <a:rPr lang="ru-RU" sz="18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», </a:t>
            </a:r>
            <a:r>
              <a:rPr lang="ru-RU" sz="18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/>
            </a:r>
            <a:br>
              <a:rPr lang="ru-RU" sz="18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8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г</a:t>
            </a:r>
            <a:r>
              <a:rPr lang="ru-RU" sz="18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. Брянск</a:t>
            </a: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;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/>
            </a:r>
            <a:b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Сеща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Путь до бессмертия – долог.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Путь через время и риск.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Сеща – прекрасный поселок,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Сеща – войны обелиск!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/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Здесь боевое подполье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Вспыхнуло в горестный миг.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Здесь закалялась и воля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Славных героев твоих.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/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Если бы только все знали,-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Память святую не тронь,-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Как на себя вызывали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Павшие в битве огонь!</a:t>
            </a:r>
            <a: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/>
            </a:r>
            <a:b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3" name="Рисунок 2" descr="C:\Users\User\Desktop\Новая папка\DSC00129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116786" y="1205017"/>
            <a:ext cx="5346313" cy="37456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Новая папка\DSC00126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514672" y="1314872"/>
            <a:ext cx="5514975" cy="3838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60648"/>
            <a:ext cx="4431730" cy="5904656"/>
          </a:xfrm>
        </p:spPr>
        <p:txBody>
          <a:bodyPr/>
          <a:lstStyle/>
          <a:p>
            <a:pPr marL="45720" indent="0" algn="ctr" eaLnBrk="1" fontAlgn="auto" hangingPunct="1">
              <a:spcBef>
                <a:spcPct val="20000"/>
              </a:spcBef>
              <a:spcAft>
                <a:spcPts val="300"/>
              </a:spcAft>
              <a:buFont typeface="Georgia" pitchFamily="18" charset="0"/>
              <a:buNone/>
              <a:defRPr/>
            </a:pPr>
            <a:r>
              <a:rPr lang="ru-RU" sz="18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 К</a:t>
            </a:r>
            <a:r>
              <a:rPr lang="ru-RU" sz="18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нига </a:t>
            </a:r>
            <a:r>
              <a:rPr lang="ru-RU" sz="18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очерков </a:t>
            </a:r>
            <a:r>
              <a:rPr lang="ru-RU" sz="1800" i="1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«Весна в </a:t>
            </a:r>
            <a:r>
              <a:rPr lang="ru-RU" sz="1800" i="1" dirty="0" err="1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Зимницком</a:t>
            </a:r>
            <a:r>
              <a:rPr lang="ru-RU" sz="1800" i="1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»,</a:t>
            </a:r>
            <a:r>
              <a:rPr lang="ru-RU" sz="18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ru-RU" sz="18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в </a:t>
            </a:r>
            <a:r>
              <a:rPr lang="ru-RU" sz="1800" i="1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ru-RU" sz="1800" i="1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2013 г.</a:t>
            </a:r>
            <a:r>
              <a:rPr lang="ru-RU" sz="18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 в издательстве «</a:t>
            </a:r>
            <a:r>
              <a:rPr lang="ru-RU" sz="1800" b="0" dirty="0" err="1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Белобережье</a:t>
            </a:r>
            <a:r>
              <a:rPr lang="ru-RU" sz="18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»,     г. </a:t>
            </a:r>
            <a:r>
              <a:rPr lang="ru-RU" sz="18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Брянск</a:t>
            </a:r>
            <a: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/>
            </a:r>
            <a:b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/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/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/>
            </a:r>
            <a:b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/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******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Земля моя – моей души тропа!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Я понимаю с запоздалой болью: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Мне, видимо, не выпала судьба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С тобою быть и жить твоей любовью…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4200" y="333375"/>
            <a:ext cx="4425950" cy="6264275"/>
          </a:xfrm>
        </p:spPr>
        <p:txBody>
          <a:bodyPr/>
          <a:lstStyle/>
          <a:p>
            <a:pPr marL="45720" indent="0" algn="ctr" eaLnBrk="1" fontAlgn="auto" hangingPunct="1">
              <a:spcBef>
                <a:spcPct val="20000"/>
              </a:spcBef>
              <a:spcAft>
                <a:spcPts val="300"/>
              </a:spcAft>
              <a:buFont typeface="Georgia" pitchFamily="18" charset="0"/>
              <a:buNone/>
              <a:defRPr/>
            </a:pPr>
            <a: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- </a:t>
            </a: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Книга </a:t>
            </a:r>
            <a:r>
              <a:rPr lang="ru-RU" sz="1800" i="1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«Избранные стихотворения», </a:t>
            </a:r>
            <a:r>
              <a:rPr lang="ru-RU" sz="1800" i="1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/>
            </a:r>
            <a:br>
              <a:rPr lang="ru-RU" sz="1800" i="1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в </a:t>
            </a:r>
            <a: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2015 г., </a:t>
            </a: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ГУП «</a:t>
            </a:r>
            <a:r>
              <a:rPr lang="ru-RU" sz="1600" b="0" dirty="0" err="1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Клинцовская</a:t>
            </a:r>
            <a: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 городская типография», г. Брянск</a:t>
            </a: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;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/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Прости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err="1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П</a:t>
            </a:r>
            <a:r>
              <a:rPr lang="ru-RU" sz="1600" b="0" dirty="0" err="1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рости</a:t>
            </a: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, что мой поезд уходит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И скроется скоро во мгле.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Давно мне за тридцать, а вроде-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Еще и не жил на земле.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На позднем перроне прощанья –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Ведь надо такому же быть-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Я слышу твое обещанье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меня никогда не забыть.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От глаз отнимая ладони,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Омытые жгучей слезой,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Запомни, запомни, запомни: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Какой я еще молодой!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Под шумным шатром листопада,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Где осень плутает опять,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Не надо, не надо, не надо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Отчаиваться и рыдать.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Мне сердце волнением сводит,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И бьется оно невпопад…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Прости, что мой поезд уходит,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>Что мне не вернуться назад.</a:t>
            </a:r>
            <a: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  <a:t/>
            </a:r>
            <a:b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  <a:ea typeface="+mn-ea"/>
                <a:cs typeface="+mn-cs"/>
              </a:rPr>
            </a:br>
            <a:endParaRPr lang="ru-RU" sz="1600" b="0" dirty="0">
              <a:solidFill>
                <a:srgbClr val="000066"/>
              </a:solidFill>
              <a:effectLst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3" name="Рисунок 2" descr="C:\Users\User\Desktop\Новая папка\DSC00130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328537" y="1272753"/>
            <a:ext cx="5624610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дорог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" y="-39688"/>
            <a:ext cx="9124950" cy="6869113"/>
          </a:xfrm>
          <a:noFill/>
        </p:spPr>
      </p:pic>
      <p:sp>
        <p:nvSpPr>
          <p:cNvPr id="922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79512" y="188640"/>
            <a:ext cx="8964488" cy="3456384"/>
          </a:xfrm>
          <a:ln>
            <a:miter lim="800000"/>
            <a:headEnd/>
            <a:tailEnd/>
          </a:ln>
          <a:extLst/>
        </p:spPr>
        <p:txBody>
          <a:bodyPr numCol="2" rtlCol="0">
            <a:noAutofit/>
          </a:bodyPr>
          <a:lstStyle/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Из ладоней твоих я хотел бы   </a:t>
            </a: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                                           напиться</a:t>
            </a: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Родниковой и чистой, как детство,   </a:t>
            </a: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                                                    воды.</a:t>
            </a: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Ты – мой сон и мечта,</a:t>
            </a: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                             ты – моя небылица</a:t>
            </a: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и бессонных ночей моих выдумка         </a:t>
            </a: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                                                     ты.</a:t>
            </a: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Я твой след отыскал  не в полях  </a:t>
            </a: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                                    белоснежных,</a:t>
            </a: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Я тебя окликал не под небом любви.</a:t>
            </a: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Ты невинной была,</a:t>
            </a: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                  словно ранний подснежник,</a:t>
            </a: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 лепестки обронивший от стужи свои.</a:t>
            </a: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Не обижу тебя я неряшливым словом. </a:t>
            </a: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И с лица не спугну я печали твоей. </a:t>
            </a: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 В этом мире большом и безумно     суровом, одинокая, </a:t>
            </a: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1800" b="1" dirty="0" smtClean="0">
                <a:solidFill>
                  <a:srgbClr val="000066"/>
                </a:solidFill>
                <a:latin typeface="Book Antiqua" pitchFamily="18" charset="0"/>
              </a:rPr>
              <a:t> ты ближе мне и родней.</a:t>
            </a:r>
          </a:p>
          <a:p>
            <a:pPr indent="-182880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ru-RU" sz="1800" b="1" dirty="0" smtClean="0">
              <a:solidFill>
                <a:srgbClr val="FFFF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2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2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2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2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2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2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2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2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2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2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2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2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2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2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2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2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2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2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2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92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2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2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92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2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2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0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922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22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22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922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22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22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-180528" y="822289"/>
            <a:ext cx="5760640" cy="556159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0"/>
            <a:ext cx="7772400" cy="981154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200" dirty="0" smtClean="0">
                <a:solidFill>
                  <a:srgbClr val="000099"/>
                </a:solidFill>
                <a:latin typeface="Book Antiqua" pitchFamily="18" charset="0"/>
              </a:rPr>
              <a:t>Николай    Иванович    Алексеенков</a:t>
            </a:r>
            <a:br>
              <a:rPr lang="ru-RU" sz="3200" dirty="0" smtClean="0">
                <a:solidFill>
                  <a:srgbClr val="000099"/>
                </a:solidFill>
                <a:latin typeface="Book Antiqua" pitchFamily="18" charset="0"/>
              </a:rPr>
            </a:br>
            <a:r>
              <a:rPr lang="ru-RU" sz="3200" dirty="0" smtClean="0">
                <a:solidFill>
                  <a:srgbClr val="000099"/>
                </a:solidFill>
                <a:latin typeface="Book Antiqua" pitchFamily="18" charset="0"/>
              </a:rPr>
              <a:t>(1951 – 2015)</a:t>
            </a:r>
          </a:p>
        </p:txBody>
      </p:sp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4929188" y="1428750"/>
            <a:ext cx="4106862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0066"/>
                </a:solidFill>
                <a:latin typeface="Book Antiqua" pitchFamily="18" charset="0"/>
              </a:rPr>
              <a:t>Родился  15 апреля  1951 года  </a:t>
            </a:r>
          </a:p>
          <a:p>
            <a:pPr algn="ctr"/>
            <a:r>
              <a:rPr lang="ru-RU" sz="2000" b="1">
                <a:solidFill>
                  <a:srgbClr val="000066"/>
                </a:solidFill>
                <a:latin typeface="Book Antiqua" pitchFamily="18" charset="0"/>
              </a:rPr>
              <a:t>в посёлке Светлый  Дубровского района. Стихи начал писать со школьной скамьи.  Жил в посёлке Дубровка, долгие годы работал в редакции районной газеты  «Знамя труда». </a:t>
            </a:r>
          </a:p>
          <a:p>
            <a:pPr algn="ctr"/>
            <a:r>
              <a:rPr lang="ru-RU" sz="2000" b="1">
                <a:solidFill>
                  <a:srgbClr val="000066"/>
                </a:solidFill>
                <a:latin typeface="Book Antiqua" pitchFamily="18" charset="0"/>
              </a:rPr>
              <a:t>Его стихи переведены на немецкий, белорусский, украинский языки.</a:t>
            </a:r>
          </a:p>
          <a:p>
            <a:pPr algn="ctr"/>
            <a:r>
              <a:rPr lang="ru-RU" sz="2000" b="1">
                <a:solidFill>
                  <a:srgbClr val="000066"/>
                </a:solidFill>
                <a:latin typeface="Book Antiqua" pitchFamily="18" charset="0"/>
              </a:rPr>
              <a:t> Лауреат премии </a:t>
            </a:r>
          </a:p>
          <a:p>
            <a:pPr algn="ctr"/>
            <a:r>
              <a:rPr lang="ru-RU" sz="2000" b="1">
                <a:solidFill>
                  <a:srgbClr val="000066"/>
                </a:solidFill>
                <a:latin typeface="Book Antiqua" pitchFamily="18" charset="0"/>
              </a:rPr>
              <a:t>им. Николая Рыленкова.</a:t>
            </a:r>
          </a:p>
          <a:p>
            <a:pPr algn="ctr"/>
            <a:r>
              <a:rPr lang="ru-RU" sz="2000" b="1">
                <a:solidFill>
                  <a:srgbClr val="000066"/>
                </a:solidFill>
                <a:latin typeface="Book Antiqua" pitchFamily="18" charset="0"/>
              </a:rPr>
              <a:t>Член Союза журналистов России с 1983 года,  </a:t>
            </a:r>
          </a:p>
          <a:p>
            <a:pPr algn="ctr"/>
            <a:r>
              <a:rPr lang="ru-RU" sz="2000" b="1">
                <a:solidFill>
                  <a:srgbClr val="000066"/>
                </a:solidFill>
                <a:latin typeface="Book Antiqua" pitchFamily="18" charset="0"/>
              </a:rPr>
              <a:t>  член Союза писателей России  с 1996 года.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Rectangle 10"/>
          <p:cNvSpPr>
            <a:spLocks noGrp="1" noChangeArrowheads="1"/>
          </p:cNvSpPr>
          <p:nvPr>
            <p:ph type="title"/>
          </p:nvPr>
        </p:nvSpPr>
        <p:spPr>
          <a:xfrm>
            <a:off x="35496" y="5733256"/>
            <a:ext cx="9217024" cy="1008112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 smtClean="0">
                <a:solidFill>
                  <a:srgbClr val="000066"/>
                </a:solidFill>
                <a:latin typeface="Book Antiqua" pitchFamily="18" charset="0"/>
              </a:rPr>
              <a:t>Николай Иванович на литературной встрече   </a:t>
            </a:r>
            <a:br>
              <a:rPr lang="ru-RU" sz="2400" dirty="0" smtClean="0">
                <a:solidFill>
                  <a:srgbClr val="000066"/>
                </a:solidFill>
                <a:latin typeface="Book Antiqua" pitchFamily="18" charset="0"/>
              </a:rPr>
            </a:br>
            <a:r>
              <a:rPr lang="ru-RU" sz="2400" dirty="0" smtClean="0">
                <a:solidFill>
                  <a:srgbClr val="000066"/>
                </a:solidFill>
                <a:latin typeface="Book Antiqua" pitchFamily="18" charset="0"/>
              </a:rPr>
              <a:t>в Сещинской школе</a:t>
            </a:r>
            <a:endParaRPr lang="ru-RU" sz="2400" dirty="0" smtClean="0"/>
          </a:p>
        </p:txBody>
      </p:sp>
      <p:sp>
        <p:nvSpPr>
          <p:cNvPr id="24579" name="Объект 1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marL="44450" indent="0">
              <a:buFont typeface="Georgia" pitchFamily="18" charset="0"/>
              <a:buNone/>
            </a:pPr>
            <a:endParaRPr lang="ru-RU" smtClean="0"/>
          </a:p>
        </p:txBody>
      </p:sp>
      <p:pic>
        <p:nvPicPr>
          <p:cNvPr id="24580" name="Picture 4" descr="C:\Users\User\Desktop\алексеенков\матер по Н.И. Алексеенкову\Встреча с Алексеенковым\DSCN51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805264"/>
            <a:ext cx="7026597" cy="792088"/>
          </a:xfrm>
        </p:spPr>
        <p:txBody>
          <a:bodyPr/>
          <a:lstStyle/>
          <a:p>
            <a:pPr marL="0" indent="0">
              <a:buFont typeface="Georgia" pitchFamily="18" charset="0"/>
              <a:buNone/>
              <a:defRPr/>
            </a:pPr>
            <a:r>
              <a:rPr lang="ru-RU" sz="3200" dirty="0" smtClean="0">
                <a:solidFill>
                  <a:srgbClr val="002060"/>
                </a:solidFill>
                <a:latin typeface="Candara" pitchFamily="34" charset="0"/>
                <a:cs typeface="Arabic Typesetting" pitchFamily="66" charset="-78"/>
              </a:rPr>
              <a:t>Автографы   читателям</a:t>
            </a:r>
            <a:endParaRPr lang="ru-RU" sz="3200" dirty="0">
              <a:solidFill>
                <a:srgbClr val="002060"/>
              </a:solidFill>
              <a:latin typeface="Candara" pitchFamily="34" charset="0"/>
              <a:cs typeface="Arabic Typesetting" pitchFamily="66" charset="-78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8520112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45224"/>
            <a:ext cx="9036496" cy="1080120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dirty="0" smtClean="0"/>
              <a:t>                 </a:t>
            </a:r>
            <a:r>
              <a:rPr lang="ru-RU" sz="2800" dirty="0" smtClean="0">
                <a:solidFill>
                  <a:srgbClr val="002060"/>
                </a:solidFill>
              </a:rPr>
              <a:t>Мероприятие в Сещинской библиотеке, 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посвященное памяти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 Николая Ивановича </a:t>
            </a:r>
            <a:r>
              <a:rPr lang="ru-RU" sz="2800" dirty="0" err="1" smtClean="0">
                <a:solidFill>
                  <a:srgbClr val="002060"/>
                </a:solidFill>
              </a:rPr>
              <a:t>Алексеенкова</a:t>
            </a:r>
            <a:r>
              <a:rPr lang="ru-RU" sz="2800" dirty="0" smtClean="0">
                <a:solidFill>
                  <a:srgbClr val="002060"/>
                </a:solidFill>
              </a:rPr>
              <a:t>   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6627" name="Picture 4" descr="C:\Users\User\Desktop\фото по алексеенкову\IMG-6c57c013ab67fb7613e024e56411fb47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877272"/>
            <a:ext cx="6817379" cy="864096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 smtClean="0"/>
              <a:t>С другом Алексеем</a:t>
            </a:r>
            <a:endParaRPr lang="ru-RU" sz="3600" dirty="0"/>
          </a:p>
        </p:txBody>
      </p:sp>
      <p:pic>
        <p:nvPicPr>
          <p:cNvPr id="27651" name="Рисунок 2" descr="C:\Users\User\Desktop\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15888"/>
            <a:ext cx="7321550" cy="54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5" y="5445224"/>
            <a:ext cx="6084440" cy="792088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rgbClr val="002060"/>
                </a:solidFill>
              </a:rPr>
              <a:t>Автограф юным читателям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28675" name="Рисунок 2" descr="https://ia108.mycdn.me/image?t=3&amp;bid=814698305873&amp;id=814698305873&amp;plc=WEB&amp;tkn=*Oz9RnlFsfnFJLaTPNXQUis5oY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1438"/>
            <a:ext cx="7345363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1"/>
          <p:cNvSpPr>
            <a:spLocks noChangeArrowheads="1"/>
          </p:cNvSpPr>
          <p:nvPr/>
        </p:nvSpPr>
        <p:spPr bwMode="auto">
          <a:xfrm>
            <a:off x="666750" y="163513"/>
            <a:ext cx="82089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/>
              <a:t>15 АПРЕЛЯ В СПК "ЗИМНИЦКИЙ" СОСТОЯЛОСЬ ОТКРЫТИЕ ПАМЯТНОЙ ДОСКИ ПОЭТУ-ЗЕМЛЯКУ </a:t>
            </a:r>
          </a:p>
          <a:p>
            <a:pPr algn="ctr"/>
            <a:r>
              <a:rPr lang="ru-RU" b="1"/>
              <a:t>АЛЕКСЕЕНКОВУ НИКОЛАЮ ИВАНОВИЧУ.</a:t>
            </a:r>
            <a:endParaRPr lang="ru-RU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268413"/>
            <a:ext cx="730885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6975"/>
            <a:ext cx="74453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Прямоугольник 1"/>
          <p:cNvSpPr>
            <a:spLocks noChangeArrowheads="1"/>
          </p:cNvSpPr>
          <p:nvPr/>
        </p:nvSpPr>
        <p:spPr bwMode="auto">
          <a:xfrm>
            <a:off x="1042988" y="115888"/>
            <a:ext cx="6842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0000"/>
                </a:solidFill>
              </a:rPr>
              <a:t>ДОЧЬ ПОЭТА НА ОТКРЫТИИ ПАМЯТНОЙ ДОСКИ </a:t>
            </a:r>
          </a:p>
          <a:p>
            <a:pPr algn="ctr"/>
            <a:r>
              <a:rPr lang="ru-RU" sz="1600" b="1">
                <a:solidFill>
                  <a:srgbClr val="000000"/>
                </a:solidFill>
              </a:rPr>
              <a:t>АЛЕКСЕЕНКОВУ НИКОЛАЮ ИВАНОВИЧУ </a:t>
            </a:r>
          </a:p>
          <a:p>
            <a:pPr algn="ctr"/>
            <a:r>
              <a:rPr lang="ru-RU" sz="1600" b="1">
                <a:solidFill>
                  <a:srgbClr val="000000"/>
                </a:solidFill>
              </a:rPr>
              <a:t>В СПК "ЗИМНИЦКИЙ".</a:t>
            </a:r>
            <a:endParaRPr lang="ru-RU" sz="16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785813"/>
            <a:ext cx="302418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5536464" cy="46085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082675"/>
            <a:ext cx="7780338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Прямоугольник 1"/>
          <p:cNvSpPr>
            <a:spLocks noChangeArrowheads="1"/>
          </p:cNvSpPr>
          <p:nvPr/>
        </p:nvSpPr>
        <p:spPr bwMode="auto">
          <a:xfrm>
            <a:off x="468313" y="115888"/>
            <a:ext cx="8496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latin typeface="Arial Unicode MS" pitchFamily="34" charset="-128"/>
                <a:ea typeface="Arial Unicode MS" pitchFamily="34" charset="-128"/>
                <a:cs typeface="Aharoni" pitchFamily="2" charset="-79"/>
              </a:rPr>
              <a:t>Мемориальная доска поэту, журналисту Николаю Ивановичу Алексеенкову  была открыта в 2016 году</a:t>
            </a:r>
          </a:p>
          <a:p>
            <a:pPr algn="ctr"/>
            <a:r>
              <a:rPr lang="ru-RU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>
                <a:latin typeface="Arial Unicode MS" pitchFamily="34" charset="-128"/>
                <a:ea typeface="Arial Unicode MS" pitchFamily="34" charset="-128"/>
                <a:cs typeface="Aharoni" pitchFamily="2" charset="-79"/>
              </a:rPr>
              <a:t>на здании Центральной межпоселенческой библиотеки п. Дубровка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4938713" cy="1143000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dirty="0"/>
          </a:p>
        </p:txBody>
      </p:sp>
      <p:pic>
        <p:nvPicPr>
          <p:cNvPr id="7171" name="Рисунок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27147" y="116633"/>
            <a:ext cx="5377101" cy="60965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5370513" cy="11430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dirty="0"/>
          </a:p>
        </p:txBody>
      </p:sp>
      <p:pic>
        <p:nvPicPr>
          <p:cNvPr id="8195" name="Рисунок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3241" y="404664"/>
            <a:ext cx="6383095" cy="56640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" name="Picture 10" descr="Алексеенков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16000" contrast="14000"/>
            <a:extLst/>
          </a:blip>
          <a:srcRect/>
          <a:stretch>
            <a:fillRect/>
          </a:stretch>
        </p:blipFill>
        <p:spPr>
          <a:xfrm>
            <a:off x="323528" y="620688"/>
            <a:ext cx="3767906" cy="4829664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321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3708400" y="404813"/>
            <a:ext cx="5327650" cy="439261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b="1" i="1" dirty="0" smtClean="0">
                <a:solidFill>
                  <a:srgbClr val="000066"/>
                </a:solidFill>
                <a:latin typeface="Book Antiqua" pitchFamily="18" charset="0"/>
              </a:rPr>
              <a:t>Николай Иванович – 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b="1" i="1" dirty="0" smtClean="0">
                <a:solidFill>
                  <a:srgbClr val="000066"/>
                </a:solidFill>
                <a:latin typeface="Book Antiqua" pitchFamily="18" charset="0"/>
              </a:rPr>
              <a:t>автор цикла стихотворений: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ru-RU" sz="1600" dirty="0" smtClean="0">
              <a:solidFill>
                <a:srgbClr val="000066"/>
              </a:solidFill>
              <a:latin typeface="Book Antiqua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ru-RU" sz="1600" dirty="0">
              <a:solidFill>
                <a:srgbClr val="000066"/>
              </a:solidFill>
              <a:latin typeface="Book Antiqua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1600" dirty="0" smtClean="0">
                <a:solidFill>
                  <a:srgbClr val="000066"/>
                </a:solidFill>
                <a:latin typeface="Book Antiqua" pitchFamily="18" charset="0"/>
              </a:rPr>
              <a:t> - в сборнике  стихов молодых авторов</a:t>
            </a:r>
            <a:r>
              <a:rPr lang="ru-RU" sz="1600" b="1" dirty="0">
                <a:solidFill>
                  <a:srgbClr val="000066"/>
                </a:solidFill>
                <a:latin typeface="Book Antiqua" pitchFamily="18" charset="0"/>
              </a:rPr>
              <a:t> </a:t>
            </a:r>
            <a:r>
              <a:rPr lang="ru-RU" sz="1600" b="1" dirty="0" smtClean="0">
                <a:solidFill>
                  <a:srgbClr val="000066"/>
                </a:solidFill>
                <a:latin typeface="Book Antiqua" pitchFamily="18" charset="0"/>
              </a:rPr>
              <a:t>  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1800" b="1" dirty="0" smtClean="0">
                <a:solidFill>
                  <a:srgbClr val="000066"/>
                </a:solidFill>
                <a:latin typeface="Book Antiqua" pitchFamily="18" charset="0"/>
              </a:rPr>
              <a:t>«По первопутку»,</a:t>
            </a:r>
            <a:r>
              <a:rPr lang="ru-RU" sz="1800" dirty="0" smtClean="0">
                <a:solidFill>
                  <a:srgbClr val="000066"/>
                </a:solidFill>
                <a:latin typeface="Book Antiqua" pitchFamily="18" charset="0"/>
              </a:rPr>
              <a:t>  </a:t>
            </a:r>
            <a:r>
              <a:rPr lang="ru-RU" sz="1600" dirty="0" smtClean="0">
                <a:solidFill>
                  <a:srgbClr val="000066"/>
                </a:solidFill>
                <a:latin typeface="Book Antiqua" pitchFamily="18" charset="0"/>
              </a:rPr>
              <a:t>вышедшем в Туле в 1977 году</a:t>
            </a:r>
            <a:r>
              <a:rPr lang="ru-RU" sz="1600" dirty="0">
                <a:solidFill>
                  <a:srgbClr val="000066"/>
                </a:solidFill>
                <a:latin typeface="Book Antiqua" pitchFamily="18" charset="0"/>
              </a:rPr>
              <a:t>;</a:t>
            </a:r>
            <a:endParaRPr lang="ru-RU" sz="1600" dirty="0" smtClean="0">
              <a:solidFill>
                <a:srgbClr val="000066"/>
              </a:solidFill>
              <a:latin typeface="Book Antiqua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ru-RU" sz="1600" dirty="0" smtClean="0">
              <a:solidFill>
                <a:srgbClr val="000066"/>
              </a:solidFill>
              <a:latin typeface="Book Antiqua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1600" dirty="0" smtClean="0">
                <a:solidFill>
                  <a:srgbClr val="000066"/>
                </a:solidFill>
                <a:latin typeface="Book Antiqua" pitchFamily="18" charset="0"/>
              </a:rPr>
              <a:t>Книга  </a:t>
            </a:r>
            <a:r>
              <a:rPr lang="ru-RU" sz="1800" b="1" dirty="0" smtClean="0">
                <a:solidFill>
                  <a:srgbClr val="000066"/>
                </a:solidFill>
                <a:latin typeface="Book Antiqua" pitchFamily="18" charset="0"/>
              </a:rPr>
              <a:t>«Поклонись истоку» </a:t>
            </a:r>
            <a:r>
              <a:rPr lang="ru-RU" sz="1600" dirty="0" smtClean="0">
                <a:solidFill>
                  <a:srgbClr val="000066"/>
                </a:solidFill>
                <a:latin typeface="Book Antiqua" pitchFamily="18" charset="0"/>
              </a:rPr>
              <a:t>вышла в </a:t>
            </a:r>
            <a:r>
              <a:rPr lang="ru-RU" sz="1600" dirty="0" err="1" smtClean="0">
                <a:solidFill>
                  <a:srgbClr val="000066"/>
                </a:solidFill>
                <a:latin typeface="Book Antiqua" pitchFamily="18" charset="0"/>
              </a:rPr>
              <a:t>Приокском</a:t>
            </a:r>
            <a:r>
              <a:rPr lang="ru-RU" sz="1600" dirty="0" smtClean="0">
                <a:solidFill>
                  <a:srgbClr val="000066"/>
                </a:solidFill>
                <a:latin typeface="Book Antiqua" pitchFamily="18" charset="0"/>
              </a:rPr>
              <a:t> книжном  издательстве в 1982 г.</a:t>
            </a:r>
          </a:p>
          <a:p>
            <a:pPr algn="ctr" eaLnBrk="1" hangingPunct="1">
              <a:lnSpc>
                <a:spcPct val="80000"/>
              </a:lnSpc>
              <a:buFontTx/>
              <a:buChar char="-"/>
              <a:defRPr/>
            </a:pPr>
            <a:endParaRPr lang="ru-RU" sz="1600" dirty="0" smtClean="0">
              <a:solidFill>
                <a:srgbClr val="000066"/>
              </a:solidFill>
              <a:latin typeface="Book Antiqua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1600" dirty="0" smtClean="0">
                <a:solidFill>
                  <a:srgbClr val="000066"/>
                </a:solidFill>
                <a:latin typeface="Book Antiqua" pitchFamily="18" charset="0"/>
              </a:rPr>
              <a:t>Книга  </a:t>
            </a:r>
            <a:r>
              <a:rPr lang="ru-RU" sz="1800" b="1" dirty="0" smtClean="0">
                <a:solidFill>
                  <a:srgbClr val="000066"/>
                </a:solidFill>
                <a:latin typeface="Book Antiqua" pitchFamily="18" charset="0"/>
              </a:rPr>
              <a:t>« Гнездовье» </a:t>
            </a:r>
            <a:r>
              <a:rPr lang="ru-RU" sz="1600" b="1" dirty="0" smtClean="0">
                <a:solidFill>
                  <a:srgbClr val="000066"/>
                </a:solidFill>
                <a:latin typeface="Book Antiqua" pitchFamily="18" charset="0"/>
              </a:rPr>
              <a:t>-</a:t>
            </a:r>
            <a:r>
              <a:rPr lang="ru-RU" sz="1600" dirty="0" smtClean="0">
                <a:solidFill>
                  <a:srgbClr val="000066"/>
                </a:solidFill>
                <a:latin typeface="Book Antiqua" pitchFamily="18" charset="0"/>
              </a:rPr>
              <a:t> в  издательстве</a:t>
            </a:r>
          </a:p>
          <a:p>
            <a:pPr marL="46037" indent="0" algn="ctr"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1600" dirty="0" smtClean="0">
                <a:solidFill>
                  <a:srgbClr val="000066"/>
                </a:solidFill>
                <a:latin typeface="Book Antiqua" pitchFamily="18" charset="0"/>
              </a:rPr>
              <a:t> «Молодая гвардия»,  1988 г.;</a:t>
            </a:r>
          </a:p>
          <a:p>
            <a:pPr marL="46037" indent="0" algn="ctr"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endParaRPr lang="ru-RU" sz="1100" dirty="0" smtClean="0">
              <a:solidFill>
                <a:srgbClr val="000066"/>
              </a:solidFill>
              <a:latin typeface="Book Antiqua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Char char="-"/>
              <a:defRPr/>
            </a:pPr>
            <a:endParaRPr lang="ru-RU" sz="1100" dirty="0" smtClean="0">
              <a:solidFill>
                <a:srgbClr val="000066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3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33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33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3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33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3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3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33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33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5010150" cy="11430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dirty="0"/>
          </a:p>
        </p:txBody>
      </p:sp>
      <p:pic>
        <p:nvPicPr>
          <p:cNvPr id="10243" name="Рисунок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46599"/>
            <a:ext cx="6624736" cy="59554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11267" name="Рисунок 2" descr="C:\Documents and Settings\Пользователь\Рабочий стол\демин\фото по демину\SAM_34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428625"/>
            <a:ext cx="7929563" cy="592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12291" name="Рисунок 3" descr="C:\Documents and Settings\Пользователь\Рабочий стол\демин\фото по демину\SAM_339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476250"/>
            <a:ext cx="8215313" cy="566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3002" y="764704"/>
            <a:ext cx="4009478" cy="4750271"/>
          </a:xfrm>
        </p:spPr>
        <p:txBody>
          <a:bodyPr/>
          <a:lstStyle/>
          <a:p>
            <a:pPr marL="46037" indent="0" algn="ctr" eaLnBrk="1" hangingPunct="1">
              <a:spcBef>
                <a:spcPct val="20000"/>
              </a:spcBef>
              <a:spcAft>
                <a:spcPts val="300"/>
              </a:spcAft>
              <a:buFont typeface="Georgia" pitchFamily="18" charset="0"/>
              <a:buNone/>
              <a:defRPr/>
            </a:pPr>
            <a: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</a:rPr>
              <a:t>Книга  </a:t>
            </a:r>
            <a:r>
              <a:rPr lang="ru-RU" sz="1800" dirty="0">
                <a:solidFill>
                  <a:srgbClr val="000066"/>
                </a:solidFill>
                <a:effectLst/>
                <a:latin typeface="Book Antiqua" pitchFamily="18" charset="0"/>
              </a:rPr>
              <a:t>«Бабье </a:t>
            </a:r>
            <a: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</a:rPr>
              <a:t>лето»</a:t>
            </a:r>
            <a:r>
              <a:rPr lang="ru-RU" sz="1800" b="0" dirty="0" smtClean="0">
                <a:solidFill>
                  <a:srgbClr val="000066"/>
                </a:solidFill>
                <a:effectLst/>
                <a:latin typeface="Book Antiqua" pitchFamily="18" charset="0"/>
              </a:rPr>
              <a:t> </a:t>
            </a: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</a:rPr>
              <a:t>вышла </a:t>
            </a:r>
            <a: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</a:rPr>
              <a:t>в издательстве «Десна» в </a:t>
            </a: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</a:rPr>
              <a:t>1995 году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</a:rPr>
            </a:br>
            <a: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</a:rPr>
              <a:t/>
            </a:r>
            <a:b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</a:rPr>
              <a:t/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</a:rPr>
            </a:br>
            <a: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</a:rPr>
              <a:t/>
            </a:r>
            <a:b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</a:rPr>
              <a:t/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</a:rPr>
            </a:br>
            <a: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</a:rPr>
              <a:t>******</a:t>
            </a:r>
            <a:br>
              <a:rPr lang="ru-RU" sz="1600" b="0" dirty="0" smtClean="0">
                <a:solidFill>
                  <a:srgbClr val="000066"/>
                </a:solidFill>
                <a:effectLst/>
                <a:latin typeface="Book Antiqua" pitchFamily="18" charset="0"/>
              </a:rPr>
            </a:br>
            <a: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</a:rPr>
              <a:t>Надежды, сомненья</a:t>
            </a:r>
            <a:r>
              <a:rPr lang="ru-RU" sz="1800" dirty="0">
                <a:solidFill>
                  <a:srgbClr val="000066"/>
                </a:solidFill>
                <a:effectLst/>
                <a:latin typeface="Book Antiqua" pitchFamily="18" charset="0"/>
              </a:rPr>
              <a:t>,</a:t>
            </a:r>
            <a: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</a:rPr>
              <a:t> тревоги</a:t>
            </a:r>
            <a:b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</a:rPr>
            </a:br>
            <a: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</a:rPr>
              <a:t>Беру я с собой про запас.</a:t>
            </a:r>
            <a:b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</a:rPr>
            </a:br>
            <a: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</a:rPr>
              <a:t>На смутной развилке дороги</a:t>
            </a:r>
            <a:b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</a:rPr>
            </a:br>
            <a: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</a:rPr>
              <a:t>Костёр мой ещё не погас.</a:t>
            </a:r>
            <a:b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</a:rPr>
            </a:br>
            <a: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</a:rPr>
              <a:t>В неведенье боль и отрада:</a:t>
            </a:r>
            <a:b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</a:rPr>
            </a:br>
            <a: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</a:rPr>
              <a:t>А что впереди меня ждёт?...</a:t>
            </a:r>
            <a:b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</a:rPr>
            </a:br>
            <a: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</a:rPr>
              <a:t>Кому-то, а всё-таки надо</a:t>
            </a:r>
            <a:b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</a:rPr>
            </a:br>
            <a:r>
              <a:rPr lang="ru-RU" sz="1800" dirty="0" smtClean="0">
                <a:solidFill>
                  <a:srgbClr val="000066"/>
                </a:solidFill>
                <a:effectLst/>
                <a:latin typeface="Book Antiqua" pitchFamily="18" charset="0"/>
              </a:rPr>
              <a:t>Паденье моё или взлёт</a:t>
            </a:r>
            <a:r>
              <a:rPr lang="ru-RU" sz="1600" dirty="0" smtClean="0">
                <a:solidFill>
                  <a:srgbClr val="000066"/>
                </a:solidFill>
                <a:effectLst/>
                <a:latin typeface="Book Antiqua" pitchFamily="18" charset="0"/>
              </a:rPr>
              <a:t>.</a:t>
            </a:r>
            <a:br>
              <a:rPr lang="ru-RU" sz="1600" dirty="0" smtClean="0">
                <a:solidFill>
                  <a:srgbClr val="000066"/>
                </a:solidFill>
                <a:effectLst/>
                <a:latin typeface="Book Antiqua" pitchFamily="18" charset="0"/>
              </a:rPr>
            </a:br>
            <a: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</a:rPr>
              <a:t/>
            </a:r>
            <a:br>
              <a:rPr lang="ru-RU" sz="1600" b="0" dirty="0">
                <a:solidFill>
                  <a:srgbClr val="000066"/>
                </a:solidFill>
                <a:effectLst/>
                <a:latin typeface="Book Antiqua" pitchFamily="18" charset="0"/>
              </a:rPr>
            </a:br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332657"/>
            <a:ext cx="3960440" cy="5601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2995</TotalTime>
  <Words>522</Words>
  <Application>Microsoft Office PowerPoint</Application>
  <PresentationFormat>Экран (4:3)</PresentationFormat>
  <Paragraphs>78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Calibri</vt:lpstr>
      <vt:lpstr>Georgia</vt:lpstr>
      <vt:lpstr>Book Antiqua</vt:lpstr>
      <vt:lpstr>Arial Unicode MS</vt:lpstr>
      <vt:lpstr>Aharoni</vt:lpstr>
      <vt:lpstr>Times New Roman</vt:lpstr>
      <vt:lpstr>Воздушный поток</vt:lpstr>
      <vt:lpstr>Я пишу стихи                     золотым        пером…         Н. И. Алексеенков               </vt:lpstr>
      <vt:lpstr>Николай    Иванович    Алексеенков (1951 – 2015)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Книга  «Бабье лето» вышла в издательстве «Десна» в 1995 году     ****** Надежды, сомненья, тревоги Беру я с собой про запас. На смутной развилке дороги Костёр мой ещё не погас. В неведенье боль и отрада: А что впереди меня ждёт?... Кому-то, а всё-таки надо Паденье моё или взлёт.  </vt:lpstr>
      <vt:lpstr>Презентация PowerPoint</vt:lpstr>
      <vt:lpstr>Только за команду «Зимницкий»</vt:lpstr>
      <vt:lpstr>Презентация PowerPoint</vt:lpstr>
      <vt:lpstr>С   крестником   Денисом</vt:lpstr>
      <vt:lpstr> В  2008 году в  издательстве «Белобережье»  вышла книга «Поле судьбы»      ***** Стихи меня лишили сна – Не отвертеться. Они ворвались, как весна, В шальное сердце. Но их рожденья торжество Мне душу ранит: Друзья, от слова моего Теплей вам станет?</vt:lpstr>
      <vt:lpstr>- Книга стихотворений «Наследство»  вышла в 2011 г. в  издательстве «Белобережье»,  г. Брянск;</vt:lpstr>
      <vt:lpstr>сборник  «Лети, моя песня!», 2013 г. в издательстве «Белобережье»,  г. Брянск;  Сеща Путь до бессмертия – долог. Путь через время и риск. Сеща – прекрасный поселок, Сеща – войны обелиск!  Здесь боевое подполье Вспыхнуло в горестный миг. Здесь закалялась и воля  Славных героев твоих.  Если бы только все знали,- Память святую не тронь,- Как на себя вызывали Павшие в битве огонь! </vt:lpstr>
      <vt:lpstr> Книга очерков «Весна в Зимницком», в  2013 г. в издательстве «Белобережье»,     г. Брянск     ****** Земля моя – моей души тропа! Я понимаю с запоздалой болью: Мне, видимо, не выпала судьба С тобою быть и жить твоей любовью…</vt:lpstr>
      <vt:lpstr>- Книга «Избранные стихотворения»,  в 2015 г., ГУП «Клинцовская городская типография», г. Брянск;  Прости Прости, что мой поезд уходит И скроется скоро во мгле. Давно мне за тридцать, а вроде- Еще и не жил на земле. На позднем перроне прощанья – Ведь надо такому же быть- Я слышу твое обещанье меня никогда не забыть. От глаз отнимая ладони, Омытые жгучей слезой, Запомни, запомни, запомни: Какой я еще молодой! Под шумным шатром листопада, Где осень плутает опять, Не надо, не надо, не надо Отчаиваться и рыдать. Мне сердце волнением сводит, И бьется оно невпопад… Прости, что мой поезд уходит, Что мне не вернуться назад. </vt:lpstr>
      <vt:lpstr>Презентация PowerPoint</vt:lpstr>
      <vt:lpstr>Николай Иванович на литературной встрече    в Сещинской школе</vt:lpstr>
      <vt:lpstr>Автографы   читателям</vt:lpstr>
      <vt:lpstr>                 Мероприятие в Сещинской библиотеке,  посвященное памяти  Николая Ивановича Алексеенкова   </vt:lpstr>
      <vt:lpstr>С другом Алексеем</vt:lpstr>
      <vt:lpstr>Автограф юным читателям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Библиотека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Николай Иванович Алексеенков</dc:title>
  <dc:creator>АННА</dc:creator>
  <cp:lastModifiedBy>user</cp:lastModifiedBy>
  <cp:revision>63</cp:revision>
  <dcterms:created xsi:type="dcterms:W3CDTF">2011-03-20T07:11:50Z</dcterms:created>
  <dcterms:modified xsi:type="dcterms:W3CDTF">2019-10-18T09:43:13Z</dcterms:modified>
</cp:coreProperties>
</file>