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7" r:id="rId3"/>
    <p:sldId id="402" r:id="rId4"/>
    <p:sldId id="345" r:id="rId5"/>
    <p:sldId id="418" r:id="rId6"/>
    <p:sldId id="415" r:id="rId7"/>
    <p:sldId id="417" r:id="rId8"/>
    <p:sldId id="416" r:id="rId9"/>
    <p:sldId id="427" r:id="rId10"/>
    <p:sldId id="428" r:id="rId11"/>
    <p:sldId id="426" r:id="rId12"/>
    <p:sldId id="404" r:id="rId13"/>
    <p:sldId id="429" r:id="rId14"/>
    <p:sldId id="430" r:id="rId15"/>
    <p:sldId id="431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0000"/>
    <a:srgbClr val="799FCD"/>
    <a:srgbClr val="00467A"/>
    <a:srgbClr val="005A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147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floor>
      <c:spPr>
        <a:solidFill>
          <a:schemeClr val="accent6">
            <a:lumMod val="60000"/>
            <a:lumOff val="40000"/>
          </a:schemeClr>
        </a:solidFill>
      </c:spPr>
    </c:floor>
    <c:sideWall>
      <c:spPr>
        <a:solidFill>
          <a:schemeClr val="accent6">
            <a:lumMod val="60000"/>
            <a:lumOff val="40000"/>
          </a:schemeClr>
        </a:solidFill>
      </c:spPr>
    </c:sideWall>
    <c:backWall>
      <c:spPr>
        <a:solidFill>
          <a:schemeClr val="accent6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7.4772796453924539E-2"/>
          <c:y val="1.7220466273753909E-2"/>
          <c:w val="0.92482399102979418"/>
          <c:h val="0.9261965415530237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Книжный фонд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1141774</c:v>
                </c:pt>
                <c:pt idx="1">
                  <c:v>1136745</c:v>
                </c:pt>
                <c:pt idx="2">
                  <c:v>1130476</c:v>
                </c:pt>
              </c:numCache>
            </c:numRef>
          </c:val>
        </c:ser>
        <c:shape val="cylinder"/>
        <c:axId val="55665408"/>
        <c:axId val="55667328"/>
        <c:axId val="0"/>
      </c:bar3DChart>
      <c:catAx>
        <c:axId val="55665408"/>
        <c:scaling>
          <c:orientation val="minMax"/>
        </c:scaling>
        <c:axPos val="b"/>
        <c:numFmt formatCode="General" sourceLinked="1"/>
        <c:tickLblPos val="nextTo"/>
        <c:crossAx val="55667328"/>
        <c:crosses val="autoZero"/>
        <c:auto val="1"/>
        <c:lblAlgn val="ctr"/>
        <c:lblOffset val="100"/>
      </c:catAx>
      <c:valAx>
        <c:axId val="55667328"/>
        <c:scaling>
          <c:orientation val="minMax"/>
        </c:scaling>
        <c:axPos val="l"/>
        <c:majorGridlines/>
        <c:numFmt formatCode="General" sourceLinked="1"/>
        <c:tickLblPos val="nextTo"/>
        <c:crossAx val="556654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31BE0-CCA3-4F36-8EA4-A2B95BA14730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DA854-B5A6-4FE7-9886-730ED4B4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44D1-B472-4D82-A63F-5782042D725D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C990-95F3-45F7-8480-9069F8D1D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643998" cy="492922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ОБСЛУЖИВАНИЕ ДЕТЕЙ </a:t>
            </a:r>
            <a:b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 МУНИЦИПАЛЬНЫХ  БИБЛИОТЕКАХ БРЯНСКОЙ ОБЛАСТИ: </a:t>
            </a:r>
            <a:b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ИТОГИ И ПЕРСПЕКТИВЫ </a:t>
            </a: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600" dirty="0" smtClean="0"/>
          </a:p>
          <a:p>
            <a:pPr algn="ctr">
              <a:buNone/>
            </a:pPr>
            <a:endParaRPr lang="ru-RU" sz="2600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2018 году на комплектование книжного фонда детских библиотек из бюджетов разных уровней поступило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2530612 руб.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785794"/>
            <a:ext cx="842968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28662" y="5143512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4832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75-10-38; 74-09-81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5771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600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ПЕРСПЕКТИВЫ РАБОТЫ МУНИЦИПАЛЬНЫХ БИБЛИОТЕК БРЯНСКОЙ ОБЛАСТИ, ОБСЛУЖИВАЮЩИХ ДЕТЕЙ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году</a:t>
            </a:r>
          </a:p>
          <a:p>
            <a:pPr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72560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2019 год – Год театра в России</a:t>
            </a:r>
            <a:endParaRPr lang="ru-RU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14488"/>
            <a:ext cx="8472518" cy="44116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Областной литературный </a:t>
            </a:r>
            <a:r>
              <a:rPr lang="ru-RU" sz="3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конкурс-косплей</a:t>
            </a: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«Высокая мода: герои нашего времени»</a:t>
            </a:r>
          </a:p>
          <a:p>
            <a:pPr algn="ctr">
              <a:buNone/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Открытый конкурс чтецов среди детей дошкольного возраста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«Волшебных строк чудесный мир»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72560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2019 год – Год 75-летия образования Брянской области</a:t>
            </a:r>
            <a:endParaRPr lang="ru-RU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857364"/>
            <a:ext cx="8472518" cy="44116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Всероссийская Неделя детской книги в Брянской области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72560" cy="207170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2019 год – Год 75-летия образования </a:t>
            </a:r>
            <a:b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Брянской областной научной универсальной библиотеки </a:t>
            </a:r>
            <a:b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им. Ф.И. Тютчева</a:t>
            </a:r>
            <a:endParaRPr lang="ru-RU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2786058"/>
            <a:ext cx="8472518" cy="44116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928670"/>
            <a:ext cx="8243918" cy="217171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357826"/>
            <a:ext cx="7000924" cy="1357322"/>
          </a:xfrm>
          <a:prstGeom prst="flowChartDelay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905"/>
                <a:solidFill>
                  <a:srgbClr val="005A9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Заместитель директора по работе с </a:t>
            </a:r>
            <a:r>
              <a:rPr lang="ru-RU" sz="8000" b="1" dirty="0" smtClean="0">
                <a:ln w="1905"/>
                <a:solidFill>
                  <a:srgbClr val="005A9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детьми,</a:t>
            </a:r>
          </a:p>
          <a:p>
            <a:r>
              <a:rPr lang="ru-RU" sz="8000" b="1" dirty="0" smtClean="0">
                <a:ln w="1905"/>
                <a:solidFill>
                  <a:srgbClr val="005A9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8000" b="1" dirty="0" smtClean="0">
                <a:ln w="1905"/>
                <a:solidFill>
                  <a:srgbClr val="005A9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андидат педагогических наук</a:t>
            </a:r>
            <a:endParaRPr lang="ru-RU" sz="8000" b="1" dirty="0" smtClean="0">
              <a:ln w="1905"/>
              <a:solidFill>
                <a:srgbClr val="005A9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8000" b="1" dirty="0" smtClean="0">
                <a:ln w="1905"/>
                <a:solidFill>
                  <a:srgbClr val="005A9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Елена </a:t>
            </a:r>
            <a:r>
              <a:rPr lang="ru-RU" sz="8000" b="1" dirty="0" err="1" smtClean="0">
                <a:ln w="1905"/>
                <a:solidFill>
                  <a:srgbClr val="005A9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Зезека</a:t>
            </a:r>
            <a:endParaRPr lang="ru-RU" sz="8000" b="1" dirty="0" smtClean="0">
              <a:ln w="1905"/>
              <a:solidFill>
                <a:srgbClr val="005A9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005A9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71472" y="642919"/>
            <a:ext cx="8143932" cy="5572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01.01.2019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 сеть библиотек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Брянской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области, обслуживающих детей составляет 37 единиц. Из них:</a:t>
            </a:r>
          </a:p>
          <a:p>
            <a:pPr algn="just">
              <a:buFontTx/>
              <a:buChar char="-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библиотеки со статусом юридического лица;</a:t>
            </a:r>
          </a:p>
          <a:p>
            <a:pPr algn="just">
              <a:buFontTx/>
              <a:buChar char="-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34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библиотеки (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филиалы, структурные подразделения),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т.ч. 2 сельские.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А также 7 специализированных структурных подразделений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межпоселенческих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центральных библиотек, занимающихся обслуживанием детского населения.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71472" y="642919"/>
            <a:ext cx="8001056" cy="5572163"/>
          </a:xfrm>
        </p:spPr>
        <p:txBody>
          <a:bodyPr>
            <a:noAutofit/>
          </a:bodyPr>
          <a:lstStyle/>
          <a:p>
            <a:pPr marL="85725" indent="600075" algn="ctr">
              <a:spcBef>
                <a:spcPts val="0"/>
              </a:spcBef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Президента Российской Федерации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29 мая 2017 года № 240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«Об объявлении в Российской Федерации 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Десятилетия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детства»</a:t>
            </a:r>
          </a:p>
          <a:p>
            <a:pPr marL="85725" indent="600075" algn="ctr">
              <a:spcBef>
                <a:spcPts val="0"/>
              </a:spcBef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закон от 29.12.2010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 436-ФЗ «О защите детей от информации,  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причиняющей вред их здоровью и развитию»</a:t>
            </a:r>
          </a:p>
          <a:p>
            <a:pPr marL="85725" indent="600075" algn="ctr">
              <a:spcBef>
                <a:spcPts val="0"/>
              </a:spcBef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Распоряжение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Правительства Российской Федерации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29 мая 2015 года № 996 –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«Стратегия развития воспитания в Российской Федерации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период до 2025 года»</a:t>
            </a:r>
          </a:p>
          <a:p>
            <a:pPr marL="85725" indent="600075" algn="ctr">
              <a:spcBef>
                <a:spcPts val="0"/>
              </a:spcBef>
              <a:buNone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endParaRPr lang="ru-RU" sz="2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71472" y="642919"/>
            <a:ext cx="8001056" cy="5572163"/>
          </a:xfrm>
        </p:spPr>
        <p:txBody>
          <a:bodyPr>
            <a:noAutofit/>
          </a:bodyPr>
          <a:lstStyle/>
          <a:p>
            <a:pPr marL="85725" indent="600075" algn="ctr">
              <a:spcBef>
                <a:spcPts val="0"/>
              </a:spcBef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Распоряжение Правительства РФ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03.06.2017 N 1155-р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«Об утверждении Концепции программы поддержки детского и юношеского чтения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Российской Федерации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85725" indent="600075" algn="ctr">
              <a:spcBef>
                <a:spcPts val="0"/>
              </a:spcBef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 Президента Российской Федерации 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 9 мая 2017 года № 203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 Стратегии развития информационного общества в Российской Федерации</a:t>
            </a:r>
          </a:p>
          <a:p>
            <a:pPr marL="85725" indent="600075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2017 – 2030 годы»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85725" indent="600075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157163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показатели работы муниципальных библиотек, обслуживающих детей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572564" cy="5016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1643074"/>
                <a:gridCol w="1557340"/>
                <a:gridCol w="2300316"/>
              </a:tblGrid>
              <a:tr h="770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отношению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году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6320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Читатели 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ДБ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104549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104404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757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Посещения в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ДБ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891521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904746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+ 13225 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4908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Книговыдача в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ДБ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2254657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2246309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- 8348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275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вып. справок в мун. ДБ</a:t>
                      </a:r>
                      <a:endParaRPr lang="ru-RU" sz="20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52179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52258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+ 79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492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м/м в мун. ДБ</a:t>
                      </a:r>
                      <a:endParaRPr lang="ru-RU" sz="20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9568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9761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+ 193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275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посещений  м/м  мун. ДБ</a:t>
                      </a:r>
                      <a:endParaRPr lang="ru-RU" sz="200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182833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181543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- 1290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4582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Читаемость по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ДБ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21,6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- 0,1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493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Посещаемость по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ДБ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8,5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+ 0,1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493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Платные услуги в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мун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ДБ</a:t>
                      </a:r>
                      <a:endParaRPr lang="ru-RU" sz="2000" dirty="0">
                        <a:solidFill>
                          <a:srgbClr val="000000"/>
                        </a:solidFill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710756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864191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+ 153435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72560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Кадровый состав муниципальных библиотек, обслуживающих детей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411675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01.01.2018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 число работников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библиотек, обслуживающих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детей   составляет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189 чел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(- 37 чел.), из них 166 (- 5) библиотечных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работников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01.01.2019 г.  - 184 чел. (- 5), из них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161 (- 5) библиотечных работников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72560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Кадровый состав муниципальных библиотек, обслуживающих детей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14488"/>
            <a:ext cx="8258204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Возраст специалистов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01.01.2019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г.:</a:t>
            </a:r>
          </a:p>
          <a:p>
            <a:pPr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 30 лет –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чел.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(6,8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%);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30 до 55 лет – 112 чел. (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69,6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%);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55 лет и старше –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38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чел. (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23,6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%).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72560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Кадровый состав муниципальных библиотек, обслуживающих детей</a:t>
            </a:r>
            <a:endParaRPr lang="ru-RU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14488"/>
            <a:ext cx="8258204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Стаж специалистов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01.01.2019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г.:</a:t>
            </a:r>
          </a:p>
          <a:p>
            <a:pPr algn="ctr"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 3 лет –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22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чел.;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3 до 6 лет –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чел.;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6 до 10 лет –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чел.;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более 10 лет –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113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чел.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72560" cy="10715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КНИЖНЫЙ ФОНД</a:t>
            </a:r>
            <a:endParaRPr lang="ru-RU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14488"/>
            <a:ext cx="8258204" cy="44116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2"/>
          <p:cNvGraphicFramePr>
            <a:graphicFrameLocks/>
          </p:cNvGraphicFramePr>
          <p:nvPr/>
        </p:nvGraphicFramePr>
        <p:xfrm>
          <a:off x="428596" y="1643050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Тема 2. Федерализм истоки, смысл, классические теории, современные концепц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Тема 2. Федерализм истоки, смысл, классические теории, современные концепции</Template>
  <TotalTime>2282</TotalTime>
  <Words>502</Words>
  <Application>Microsoft Office PowerPoint</Application>
  <PresentationFormat>Экран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 Тема 2. Федерализм истоки, смысл, классические теории, современные концепции</vt:lpstr>
      <vt:lpstr>   ОБСЛУЖИВАНИЕ ДЕТЕЙ  В  МУНИЦИПАЛЬНЫХ  БИБЛИОТЕКАХ БРЯНСКОЙ ОБЛАСТИ:  ИТОГИ И ПЕРСПЕКТИВЫ   </vt:lpstr>
      <vt:lpstr>Слайд 2</vt:lpstr>
      <vt:lpstr>Слайд 3</vt:lpstr>
      <vt:lpstr>Слайд 4</vt:lpstr>
      <vt:lpstr>Основные показатели работы муниципальных библиотек, обслуживающих детей </vt:lpstr>
      <vt:lpstr>Кадровый состав муниципальных библиотек, обслуживающих детей </vt:lpstr>
      <vt:lpstr>Кадровый состав муниципальных библиотек, обслуживающих детей </vt:lpstr>
      <vt:lpstr>Кадровый состав муниципальных библиотек, обслуживающих детей</vt:lpstr>
      <vt:lpstr>КНИЖНЫЙ ФОНД</vt:lpstr>
      <vt:lpstr>Слайд 10</vt:lpstr>
      <vt:lpstr>Слайд 11</vt:lpstr>
      <vt:lpstr>Слайд 12</vt:lpstr>
      <vt:lpstr>2019 год – Год театра в России</vt:lpstr>
      <vt:lpstr>2019 год – Год 75-летия образования Брянской области</vt:lpstr>
      <vt:lpstr>2019 год – Год 75-летия образования  Брянской областной научной универсальной библиотеки  им. Ф.И. Тютчева</vt:lpstr>
      <vt:lpstr>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ФЕДЕРАЛИЗМ: ИСТОКИ, СМЫСЛ,  КЛАССИЧЕСКИЕ ТЕОРИИ, СОВРЕМЕННЫЕ КОНЦЕПЦИИ.</dc:title>
  <dc:creator>User</dc:creator>
  <cp:lastModifiedBy>Алёна</cp:lastModifiedBy>
  <cp:revision>225</cp:revision>
  <dcterms:created xsi:type="dcterms:W3CDTF">2014-10-01T16:43:18Z</dcterms:created>
  <dcterms:modified xsi:type="dcterms:W3CDTF">2019-03-11T10:27:38Z</dcterms:modified>
</cp:coreProperties>
</file>