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303" r:id="rId5"/>
    <p:sldId id="273" r:id="rId6"/>
    <p:sldId id="259" r:id="rId7"/>
    <p:sldId id="260" r:id="rId8"/>
    <p:sldId id="266" r:id="rId9"/>
    <p:sldId id="267" r:id="rId10"/>
    <p:sldId id="269" r:id="rId11"/>
    <p:sldId id="268" r:id="rId12"/>
    <p:sldId id="270" r:id="rId13"/>
    <p:sldId id="265" r:id="rId14"/>
    <p:sldId id="306" r:id="rId15"/>
    <p:sldId id="307" r:id="rId16"/>
    <p:sldId id="308" r:id="rId17"/>
    <p:sldId id="30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4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0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0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6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8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7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0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8655-18D8-4B84-BDEB-9D8DD5E24D29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4271-B0CB-4264-9CB7-3859C33E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90.beon.ru/58/50/815058/54/22794254/nadya_bogdanova.jpeg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7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90128" y="1599929"/>
            <a:ext cx="62278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До войны это были самые обыкновенные дети. Учились, помогали старшим, играли, бегали-прыгали. Их имена знали только родные, одноклассники да друзья.</a:t>
            </a:r>
          </a:p>
          <a:p>
            <a:pPr algn="ctr"/>
            <a:b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ПРИШЕЛ ЧАС - ОНИ ПОКАЗАЛИ, КАКИМ БОЛЬШИМ МОЖЕТ СТАТЬ МАЛЕНЬКОЕ ДЕТСКОЕ СЕРДЦЕ, КОГДА РАЗГОРАЕТСЯ В НЕМ СВЯЩЕННАЯ ЛЮБОВЬ К РОДИНЕ И НЕНАВИСТЬ К ЕЕ ВРАГАМ.</a:t>
            </a:r>
          </a:p>
          <a:p>
            <a:pPr algn="ctr"/>
            <a:b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Мальчишки и девчонки. На их хрупкие плечи легла тяжесть бедствий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и</a:t>
            </a:r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горя военных лет. И не согнулись они под этой тяжестью, стали сильнее духом, мужественнее, выносливее.</a:t>
            </a:r>
            <a:b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Они сражались рядом со старшими. Это было в истории большой нашей страны, было в судьбах ее маленьких ребят. 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449" y="126917"/>
            <a:ext cx="11201242" cy="1350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МАЛЕНЬКИЕ ГЕРОИ – БОЛЬШОЙ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9484" y="1630707"/>
            <a:ext cx="42765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Не щадя себя в огне войны,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Не жалея сил во имя родины,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Дети героической страны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Были настоящими героями!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Р. Рождественский</a:t>
            </a:r>
          </a:p>
        </p:txBody>
      </p:sp>
    </p:spTree>
    <p:extLst>
      <p:ext uri="{BB962C8B-B14F-4D97-AF65-F5344CB8AC3E}">
        <p14:creationId xmlns:p14="http://schemas.microsoft.com/office/powerpoint/2010/main" val="8548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70let.org.ua/11.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67" y="50592"/>
            <a:ext cx="2295066" cy="32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8400" y="35169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algn="just"/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Стоит мальчишка в лесу у саней, нагруженных сеном. Интересный снимок. Вот что по этому поводу пишет фотокорреспондент, автор книги «Орлята партизанских лесов» Яков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Давидзон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«Его настоящее имя я узнал тридцать лет спустя. А тогда, в сорок третьем, в Брянских лесах я наткнулся на сани с сеном, застрявшие в снегу. Возницу я сразу и не заметил — настоящий «мужичок с но­готок». Я шел с группой партизан на операцию. Аппарат спрятал под полушубок, чтоб не замерз. Но не сделать такого снимка не мог — уж больно интересен был мальчишка. Я сфотографировал его. Партизаны не стали дожидаться меня и уже входили в лес. На бегу я спросил, как зовут моего нового знакомого. Он крикнул. Имя — Ваня, а вот с фамилией получилась неувязка — мне послышалось «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-лев». Я так и записал в своем блокноте. А на самом деле звали его Иван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Шкелев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6350" algn="just"/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Ваня </a:t>
            </a:r>
            <a:r>
              <a:rPr lang="ru-RU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Шкелев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родом из брянского села Гута десятилетним подрос­тком вступил в партизанский отряд, сбежав из дома. Потом он, оказавшись во 2-й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Клетнянской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партизанской бригаде, встретился с отцом и старшим братом Алексеем.</a:t>
            </a:r>
          </a:p>
          <a:p>
            <a:pPr marL="186055" algn="just"/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А мы уж думали, пропал Ванюша, — со слезами на глазах обнял его отец.</a:t>
            </a:r>
          </a:p>
          <a:p>
            <a:pPr marL="191770" algn="just"/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Юный партизан не раз ходил в разведку.</a:t>
            </a:r>
          </a:p>
        </p:txBody>
      </p:sp>
    </p:spTree>
    <p:extLst>
      <p:ext uri="{BB962C8B-B14F-4D97-AF65-F5344CB8AC3E}">
        <p14:creationId xmlns:p14="http://schemas.microsoft.com/office/powerpoint/2010/main" val="2792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2848" y="301178"/>
            <a:ext cx="7610623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поэтические строки посвящены нашему земляку, юному партизану </a:t>
            </a:r>
          </a:p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Вла­димиру Денисову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ставшему впоследствии генерал-майором авиации. Он отдал многие годы военной службе, Отечеству.</a:t>
            </a:r>
          </a:p>
          <a:p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Анатолию Фомичеву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 двенадцать лет, когда он стал бойцом Брянского городского партизанского отряда имени Кравцова. Будучи разведчиком, при­носил ценные сведения о противнике. Участвовал во многих боевых операциях. Показал себя смелым и храбрым. За доблесть и мужество награжден боевыми медалями. После освобождения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Брянщины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юный партизан добровольцем ушел на фронт. Боевые награды пополнились.</a:t>
            </a:r>
          </a:p>
          <a:p>
            <a:endParaRPr lang="ru-RU" sz="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Ивану </a:t>
            </a:r>
            <a:r>
              <a:rPr lang="ru-RU" sz="2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Хандешину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поселка </a:t>
            </a:r>
            <a:r>
              <a:rPr lang="ru-RU" sz="16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Солодухино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Дятьковского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было че­тырнадцать лет, когда на </a:t>
            </a:r>
            <a:r>
              <a:rPr lang="ru-RU" sz="16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Брянщину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вступили оккупанты. Вскоре его с братом Николаем, как сыновей партизана, фашисты определили в концентрационный лагерь. Братья бежали. Ваня стал партизанским разведчиком. Командование от­ряда решило отправить юного партизана на «Большую землю». Перед вылетом самолета в Москву Ваня </a:t>
            </a:r>
            <a:r>
              <a:rPr lang="ru-RU" sz="16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Хандешин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командир взвода Иван Ильюшин и партизан Егор Симкин пошли в село </a:t>
            </a:r>
            <a:r>
              <a:rPr lang="ru-RU" sz="16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Бацкино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 обстановку, наткнулись на фашис­тов. В бою были убиты друзья Вани. Сам он получил тяжелое ранение. Ослеп. Юного партизана захватили в плен. Добивались у него, где расположен отряд. Сулили многое. Обещали отправить в Берлин и там вылечить. Мужественный партизан не выдал врагу тайны. Его расстреляли.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145" y="111533"/>
            <a:ext cx="30948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Слышал «</a:t>
            </a:r>
            <a:r>
              <a:rPr lang="ru-RU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юнкерсов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вой и прощальный салют,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Автомата колючую дробь.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партизанском строю заменил он отца,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мосты и казармы взрывал.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четырнадцать лет на груди у бойца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 засиял.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Партизанский боец, офицер, генерал —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оставался в седле.</a:t>
            </a:r>
          </a:p>
        </p:txBody>
      </p:sp>
    </p:spTree>
    <p:extLst>
      <p:ext uri="{BB962C8B-B14F-4D97-AF65-F5344CB8AC3E}">
        <p14:creationId xmlns:p14="http://schemas.microsoft.com/office/powerpoint/2010/main" val="31560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5705" y="2751878"/>
            <a:ext cx="7945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  лучших разведчиц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Бытошского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отряда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Слесарева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 пробиралась в  расположение немецких гарнизонов, добывала данные о  противнике, как для  отряда, так и  для Красной Армии. Ночью в  гарнизонах противника расклеивала листовки. В июле 1942 года Зина была выдана немцам предателем Родины, героически перенесла все пытки и  погибла. В июле 1949 года Указом Президиума Верховного Совета СССР она была посмертно награждена орденом Отечественной войны II степени.</a:t>
            </a:r>
          </a:p>
          <a:p>
            <a:pPr algn="just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во время войны помогали не только разведывательной работой, но  и медицинской помощью, спасая от  гибели больных и  раненых защитников нашей Родины. Медсестра 1-й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Клетнянской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партизанской бригады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Наташа Захарова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во многих боевых операциях при  разгроме вражеских гарнизонов, где проявляла мужество и  отвагу. Не раз рискуя своей жизнью, под  огнем противника вытаскивала тяжело раненых с  поля боя и  оказывала им необходимую медицинскую помощь. Указом Президиума Верховного Совета РСФСР в  1965 году Захарова Наталья Яковлевна была награждена медалью «</a:t>
            </a:r>
            <a:r>
              <a:rPr lang="ru-RU" sz="14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отвагу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9482" y="205259"/>
            <a:ext cx="10832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также активно участвовали в  подпольной и  партизанской борьбе на  оккупированной территории. Разведчица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Любохонского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партизанского отряда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Оля Корнеева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которой в  начале войны было 14 лет, с  ноября 1941 года по  июль 1943 года выполняла задания штаба отряда, давала ценные данные о  движении немецких войск, вооружениях противника. Добывала сведения о  планах наступления фашистов на  партизан. При выполнении задания штаба отряда была поймана по  доносу предателя.</a:t>
            </a:r>
          </a:p>
          <a:p>
            <a:pPr algn="just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допросах в  Гестапо Оля вынесла все зверские пытки и  никаких сведений фашисты от  нее так и  не добились. На поселковой площади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Любохны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куда немцы согнали все местное население, девушка была расстреляна. Указом Президиума Верховного Совета РСФСР Корнеева Ольга Константиновна была посмертно награждена медалью «</a:t>
            </a:r>
            <a:r>
              <a:rPr lang="ru-RU" sz="14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отвагу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  представлена к  награждению орденом Отечественной войны II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13661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8783" y="209408"/>
            <a:ext cx="772316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algn="just"/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Блашенков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жуковского села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Княвичи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был связным парти­занского отряда «За Родину», потом стал бойцом. При нападении партизан на вражеский гарнизон сел Высокое и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Морачево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разгорелся жаркий бой. Фашист­ская пуля сразила юного партизана. В бою под деревней Старое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Лавшино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погиб юный партизан второго Жуковского партизанского отряда, ученик Жуковской средней школы № 1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Филатов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Мужественно и отважно воевали в парти­занских отрядах, действовали в подполье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Епищенков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партизанского отряда им. Кирова,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Коля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Рубекин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партизанского отряда им. Жданова,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Арка­дий Кузнецов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отряда им. Чапаева, Саша Зубов из отряда «Смерть немецким оккупантам»,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Денищенков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отряда «За Родину», член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Бытошской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под­польной группы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Морозова...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двухсот подростков-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брянцев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сража­лись с врагом в годы Великой Отечественной войны в тылу и на фронте. Боль­шинство удостоены правительственных наград.</a:t>
            </a:r>
          </a:p>
          <a:p>
            <a:pPr marL="3175" algn="just"/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Бориса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Кодакова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Брянска фашисты расстреляли за участие в партизанском движении. Борис стал воспитанником воинской части. Вместе с солдатами он налаживал связь. В двенадцать лет награжден медалью «За боевые заслуги». Воспитанниками в составе Уральского добровольческого танкового корпуса воевали </a:t>
            </a:r>
            <a:r>
              <a:rPr lang="ru-RU" sz="16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брянцы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Андрюша Аксенов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Саша </a:t>
            </a:r>
            <a:r>
              <a:rPr lang="ru-RU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Кирсов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Первый награжден орденом Красной Звезды, второй — медалью «За отвагу». 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мальчишкой еще знал землянки уют и болотную хлипкую топь.</a:t>
            </a:r>
            <a:endParaRPr lang="ru-RU" sz="16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1" y="-56116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40617" y="547962"/>
            <a:ext cx="304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5899E5-3F9E-41B6-8031-270037999F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14" y="567688"/>
            <a:ext cx="1931035" cy="239776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77CEDA-A27D-450E-BC2D-2165677FD64A}"/>
              </a:ext>
            </a:extLst>
          </p:cNvPr>
          <p:cNvSpPr/>
          <p:nvPr/>
        </p:nvSpPr>
        <p:spPr>
          <a:xfrm>
            <a:off x="4516073" y="38592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ЗУБАРЕВ  МИХАИЛ  ПЕТРОВИЧ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родился в селе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Лопушь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1941 году ему исполнилось 14 лет. Учился в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Лопушской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семилетней школе, мечтал пойти учиться в институт физического воспитания. Но вероломное нападение гитлеровской Германии на нашу страну разрушило планы Миши. Когда Брянщина была оккупирована немцами и было организовано партизанское движение, юноша не остался в стороне от борьбы с оккупантами. Он стал партизанским разведчиком.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 июне 1942 года Михаил, возвращаясь с боевого задания,  попал в руки врагов.  96 дней он провел в застенках гестапо.  Стойко вынес юный герой  зверские пытки, но немцам ничего не сказал, никого не выдал.  В августе  1942 года партизана-разведчика немцы расстреляли. Михаила нет с нами, но память о нем живет в сердцах односельчан.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1" y="-56116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40617" y="547962"/>
            <a:ext cx="304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77CEDA-A27D-450E-BC2D-2165677FD64A}"/>
              </a:ext>
            </a:extLst>
          </p:cNvPr>
          <p:cNvSpPr/>
          <p:nvPr/>
        </p:nvSpPr>
        <p:spPr>
          <a:xfrm>
            <a:off x="4516072" y="385920"/>
            <a:ext cx="73040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Болотников Владимир Тимофеевич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родился в 1928 году. Он находился в партизанском отряде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им.Лазо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 им. Щорса с 1марта 1942 по 8 марта1943 гг. 13-летий Володя и немного его постарше Коля Касьянов выполняли задание командира группы наших окруженцев. Мальчишек попросили пробраться в деревню Сосновка, где располагался полицейский стан, и постараться узнать сколько в нём людей и чем вооружены. В Сосновке ребята попали в руки полицаев.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конвоем их доставили в Выгоничи. Три дня сидели без еды, давали по кружке воды. Ребят допрашивали несколько дней, зверски избивали, но ничего не добились. К счастью их отпустили.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посёлок они вернулись героями. Ещё бы: живыми вырвались из лап фашистов и принесли ценные сведения.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января 1942 года Володя Болотников был бойцом бригады имени Щорса, ходил в разведку, нёс караульную службу, чистил картошку. В общем, на войне как на войне.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Самым ярким эпизодом его боевой биографии стало участие во взрыве Голубого моста через реку Десну под Выгоничами. Утром 8 марта 1943 года Болотников получил приказ доставить санный обоз с ранеными в Фатеж Курской области. Вместе со своими сверстниками задачу успешно выполнил.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этом завершилась его боевая эпопея.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40617" y="547962"/>
            <a:ext cx="304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77CEDA-A27D-450E-BC2D-2165677FD64A}"/>
              </a:ext>
            </a:extLst>
          </p:cNvPr>
          <p:cNvSpPr/>
          <p:nvPr/>
        </p:nvSpPr>
        <p:spPr>
          <a:xfrm>
            <a:off x="4516073" y="385920"/>
            <a:ext cx="648189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Партизанка отряда имени Лазо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Нина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  вклад в  Победу над  Германией была удостоена награждения медалью «За боевые заслуги». В партизанском отряде она участвовала в  сентябрьских боях 1942 года, в  множестве диверсий в  тылу врага, в  штурме и  взрыве «Голубого моста» и  других боях отряда. 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Партизанка отряда имени 26 Бакинских комиссаров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Антонина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  вклад в  Победу над  Германией была  награждена орденом  «Великой Отечественной войны». В партизанском отряде она участвовала в  штурме и  взрыве «Голубого моста» и  других боях отряда. 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1" y="-56116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40617" y="547962"/>
            <a:ext cx="3048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… Спят ребята из Брянска,</a:t>
            </a:r>
          </a:p>
          <a:p>
            <a:pPr algn="ctr"/>
            <a:r>
              <a:rPr lang="ru-RU" sz="24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Любохны</a:t>
            </a:r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24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Клетни</a:t>
            </a:r>
            <a:endParaRPr lang="ru-RU" sz="2400" b="1" i="1" u="none" strike="noStrik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На земле партизанской,</a:t>
            </a:r>
          </a:p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Видят вечные сны …</a:t>
            </a:r>
          </a:p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Им подарены песни</a:t>
            </a:r>
          </a:p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И звучанья кантат.</a:t>
            </a:r>
          </a:p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Будь достоин, ровесник,</a:t>
            </a:r>
          </a:p>
          <a:p>
            <a:pPr algn="ctr"/>
            <a:r>
              <a:rPr lang="ru-RU" sz="24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Этих славных ребят!..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6204" y="1136822"/>
            <a:ext cx="10725665" cy="2240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43350" lvl="8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6355BA-FCF0-4593-A714-56DD3C2A0D6B}"/>
              </a:ext>
            </a:extLst>
          </p:cNvPr>
          <p:cNvSpPr/>
          <p:nvPr/>
        </p:nvSpPr>
        <p:spPr>
          <a:xfrm>
            <a:off x="1952624" y="2083031"/>
            <a:ext cx="9819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Валя Зенкина                                 Зина Портнова</a:t>
            </a:r>
            <a:endParaRPr lang="ru-RU" dirty="0"/>
          </a:p>
        </p:txBody>
      </p:sp>
      <p:pic>
        <p:nvPicPr>
          <p:cNvPr id="6" name="Рисунок 13" descr="009.jpg">
            <a:extLst>
              <a:ext uri="{FF2B5EF4-FFF2-40B4-BE49-F238E27FC236}">
                <a16:creationId xmlns:a16="http://schemas.microsoft.com/office/drawing/2014/main" id="{6EFC5194-D12F-476E-A564-964728829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2809349" y="273547"/>
            <a:ext cx="19716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003.jpg">
            <a:extLst>
              <a:ext uri="{FF2B5EF4-FFF2-40B4-BE49-F238E27FC236}">
                <a16:creationId xmlns:a16="http://schemas.microsoft.com/office/drawing/2014/main" id="{20E7A406-E51D-4FA0-8B0B-20F358B54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6096000" y="214597"/>
            <a:ext cx="2070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5" descr="012.jpg">
            <a:extLst>
              <a:ext uri="{FF2B5EF4-FFF2-40B4-BE49-F238E27FC236}">
                <a16:creationId xmlns:a16="http://schemas.microsoft.com/office/drawing/2014/main" id="{82EE0E7C-8F44-4655-A706-2011FE6E2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9128174" y="15177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 descr="011.jpg">
            <a:extLst>
              <a:ext uri="{FF2B5EF4-FFF2-40B4-BE49-F238E27FC236}">
                <a16:creationId xmlns:a16="http://schemas.microsoft.com/office/drawing/2014/main" id="{A5721E14-6E14-449B-A0D6-9013DDF0C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5126038" y="2995572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9" descr="010.jpg">
            <a:extLst>
              <a:ext uri="{FF2B5EF4-FFF2-40B4-BE49-F238E27FC236}">
                <a16:creationId xmlns:a16="http://schemas.microsoft.com/office/drawing/2014/main" id="{A20C0958-6955-4AF9-BB22-30E6AFE2A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3541"/>
          <a:stretch>
            <a:fillRect/>
          </a:stretch>
        </p:blipFill>
        <p:spPr bwMode="auto">
          <a:xfrm>
            <a:off x="8099337" y="2921859"/>
            <a:ext cx="2057674" cy="20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58993C-0F7A-44A0-AAFB-709DDD143D1C}"/>
              </a:ext>
            </a:extLst>
          </p:cNvPr>
          <p:cNvSpPr/>
          <p:nvPr/>
        </p:nvSpPr>
        <p:spPr>
          <a:xfrm>
            <a:off x="4274425" y="5084038"/>
            <a:ext cx="7311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Марат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Казей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Валя Котик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02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6204" y="1136822"/>
            <a:ext cx="10725665" cy="2240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43350" lvl="8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 descr="http://www.molodguard.ru/008.jpg">
            <a:extLst>
              <a:ext uri="{FF2B5EF4-FFF2-40B4-BE49-F238E27FC236}">
                <a16:creationId xmlns:a16="http://schemas.microsoft.com/office/drawing/2014/main" id="{05971EE5-3C1A-404D-A503-B9AFDDC9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3173312" y="291841"/>
            <a:ext cx="2016125" cy="2016125"/>
          </a:xfrm>
          <a:prstGeom prst="rect">
            <a:avLst/>
          </a:prstGeom>
          <a:noFill/>
        </p:spPr>
      </p:pic>
      <p:pic>
        <p:nvPicPr>
          <p:cNvPr id="6" name="Picture 2" descr="http://www.molodguard.ru/lida.jpg">
            <a:extLst>
              <a:ext uri="{FF2B5EF4-FFF2-40B4-BE49-F238E27FC236}">
                <a16:creationId xmlns:a16="http://schemas.microsoft.com/office/drawing/2014/main" id="{3C21123A-4AD5-422D-90A3-408C99A7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6785456" y="342642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а 1 из 1">
            <a:hlinkClick r:id="rId5"/>
            <a:extLst>
              <a:ext uri="{FF2B5EF4-FFF2-40B4-BE49-F238E27FC236}">
                <a16:creationId xmlns:a16="http://schemas.microsoft.com/office/drawing/2014/main" id="{3B6ED623-AE8F-4ED3-97FC-AB583E4E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46" y="200989"/>
            <a:ext cx="14970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molodguard.ru/lars.jpg">
            <a:extLst>
              <a:ext uri="{FF2B5EF4-FFF2-40B4-BE49-F238E27FC236}">
                <a16:creationId xmlns:a16="http://schemas.microsoft.com/office/drawing/2014/main" id="{04236177-5017-4CE8-AE33-9D520F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5033962" y="3294964"/>
            <a:ext cx="212407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9029FB-8B12-410B-96F6-2959783573F1}"/>
              </a:ext>
            </a:extLst>
          </p:cNvPr>
          <p:cNvSpPr/>
          <p:nvPr/>
        </p:nvSpPr>
        <p:spPr>
          <a:xfrm>
            <a:off x="3066805" y="2441833"/>
            <a:ext cx="2122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</a:rPr>
              <a:t>Юта </a:t>
            </a:r>
            <a:r>
              <a:rPr lang="ru-RU" altLang="ru-RU" i="1" dirty="0" err="1">
                <a:solidFill>
                  <a:srgbClr val="FF0000"/>
                </a:solidFill>
              </a:rPr>
              <a:t>Бондаровская</a:t>
            </a:r>
            <a:endParaRPr lang="ru-RU" altLang="ru-RU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670638-17B8-4326-B070-4DC461548BBA}"/>
              </a:ext>
            </a:extLst>
          </p:cNvPr>
          <p:cNvSpPr/>
          <p:nvPr/>
        </p:nvSpPr>
        <p:spPr>
          <a:xfrm>
            <a:off x="6972809" y="2415143"/>
            <a:ext cx="17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Лида </a:t>
            </a:r>
            <a:r>
              <a:rPr lang="ru-RU" altLang="ru-RU" i="1" dirty="0" err="1">
                <a:solidFill>
                  <a:srgbClr val="FF0000"/>
                </a:solidFill>
                <a:latin typeface="Calibri" panose="020F0502020204030204" pitchFamily="34" charset="0"/>
              </a:rPr>
              <a:t>Вашкевич</a:t>
            </a:r>
            <a:endParaRPr lang="ru-RU" alt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7A7B81-42F6-46A3-B593-BA0011AAD1F6}"/>
              </a:ext>
            </a:extLst>
          </p:cNvPr>
          <p:cNvSpPr/>
          <p:nvPr/>
        </p:nvSpPr>
        <p:spPr>
          <a:xfrm>
            <a:off x="9581599" y="2410322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</a:rPr>
              <a:t>Надя Богданова</a:t>
            </a:r>
          </a:p>
        </p:txBody>
      </p:sp>
      <p:pic>
        <p:nvPicPr>
          <p:cNvPr id="12" name="Picture 2" descr="http://www.molodguard.ru/005.jpg">
            <a:extLst>
              <a:ext uri="{FF2B5EF4-FFF2-40B4-BE49-F238E27FC236}">
                <a16:creationId xmlns:a16="http://schemas.microsoft.com/office/drawing/2014/main" id="{B0485CB9-3FDC-4B7F-9C80-6E1615B9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8525937" y="3271581"/>
            <a:ext cx="19446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B66B8D-9147-4C6C-8340-1D076726DEA2}"/>
              </a:ext>
            </a:extLst>
          </p:cNvPr>
          <p:cNvSpPr/>
          <p:nvPr/>
        </p:nvSpPr>
        <p:spPr>
          <a:xfrm>
            <a:off x="8826905" y="5184177"/>
            <a:ext cx="150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Вася Коробко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483D94-1A11-4A2D-8CC8-0D01BCC7962D}"/>
              </a:ext>
            </a:extLst>
          </p:cNvPr>
          <p:cNvSpPr/>
          <p:nvPr/>
        </p:nvSpPr>
        <p:spPr>
          <a:xfrm>
            <a:off x="5239675" y="5368843"/>
            <a:ext cx="171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Лара Михеенко</a:t>
            </a:r>
          </a:p>
        </p:txBody>
      </p:sp>
    </p:spTree>
    <p:extLst>
      <p:ext uri="{BB962C8B-B14F-4D97-AF65-F5344CB8AC3E}">
        <p14:creationId xmlns:p14="http://schemas.microsoft.com/office/powerpoint/2010/main" val="3062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6204" y="1136822"/>
            <a:ext cx="10725665" cy="2240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43350" lvl="8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://www.molodguard.ru/007.jpg">
            <a:extLst>
              <a:ext uri="{FF2B5EF4-FFF2-40B4-BE49-F238E27FC236}">
                <a16:creationId xmlns:a16="http://schemas.microsoft.com/office/drawing/2014/main" id="{425A5A40-CD9B-4E61-9554-47D00AC8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2799958" y="255329"/>
            <a:ext cx="20891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olodguard.ru/001.jpg">
            <a:extLst>
              <a:ext uri="{FF2B5EF4-FFF2-40B4-BE49-F238E27FC236}">
                <a16:creationId xmlns:a16="http://schemas.microsoft.com/office/drawing/2014/main" id="{00FD37DC-2E94-4537-9B2D-1C1CB09E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6413828" y="335591"/>
            <a:ext cx="2089150" cy="19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DB25D7-FF14-42E8-A153-5C6FF583714D}"/>
              </a:ext>
            </a:extLst>
          </p:cNvPr>
          <p:cNvSpPr/>
          <p:nvPr/>
        </p:nvSpPr>
        <p:spPr>
          <a:xfrm>
            <a:off x="2930359" y="2327830"/>
            <a:ext cx="1617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Витя Хоменко</a:t>
            </a:r>
          </a:p>
        </p:txBody>
      </p:sp>
      <p:pic>
        <p:nvPicPr>
          <p:cNvPr id="7" name="Picture 2" descr="http://www.molodguard.ru/004.jpg">
            <a:extLst>
              <a:ext uri="{FF2B5EF4-FFF2-40B4-BE49-F238E27FC236}">
                <a16:creationId xmlns:a16="http://schemas.microsoft.com/office/drawing/2014/main" id="{33C109BF-C5F6-4241-93E8-20126D90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9765867" y="310998"/>
            <a:ext cx="21256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D69318-6ECB-42C5-BEEF-424BE75A7882}"/>
              </a:ext>
            </a:extLst>
          </p:cNvPr>
          <p:cNvSpPr/>
          <p:nvPr/>
        </p:nvSpPr>
        <p:spPr>
          <a:xfrm>
            <a:off x="6636383" y="2327830"/>
            <a:ext cx="1832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Саша Бородулин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2CE2FB-F9F5-4AB1-B1FA-B5B3CE663940}"/>
              </a:ext>
            </a:extLst>
          </p:cNvPr>
          <p:cNvSpPr/>
          <p:nvPr/>
        </p:nvSpPr>
        <p:spPr>
          <a:xfrm>
            <a:off x="9977317" y="2327830"/>
            <a:ext cx="165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</a:rPr>
              <a:t>Костя Кравчук</a:t>
            </a:r>
            <a:endParaRPr lang="ru-RU" dirty="0"/>
          </a:p>
        </p:txBody>
      </p:sp>
      <p:pic>
        <p:nvPicPr>
          <p:cNvPr id="10" name="Picture 2" descr="http://www.molodguard.ru/gala.jpg">
            <a:extLst>
              <a:ext uri="{FF2B5EF4-FFF2-40B4-BE49-F238E27FC236}">
                <a16:creationId xmlns:a16="http://schemas.microsoft.com/office/drawing/2014/main" id="{96186201-6A8D-44E7-ADDA-36A828E7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4889108" y="3184268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9CA151-41CC-4E3C-81B7-C5761D9F9E13}"/>
              </a:ext>
            </a:extLst>
          </p:cNvPr>
          <p:cNvSpPr/>
          <p:nvPr/>
        </p:nvSpPr>
        <p:spPr>
          <a:xfrm>
            <a:off x="5123468" y="5246730"/>
            <a:ext cx="151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Галя Комлева</a:t>
            </a:r>
          </a:p>
        </p:txBody>
      </p:sp>
      <p:pic>
        <p:nvPicPr>
          <p:cNvPr id="12" name="Рисунок 12" descr="002.jpg">
            <a:extLst>
              <a:ext uri="{FF2B5EF4-FFF2-40B4-BE49-F238E27FC236}">
                <a16:creationId xmlns:a16="http://schemas.microsoft.com/office/drawing/2014/main" id="{320632EB-EDCA-4777-ACBB-0F070AA7DF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8529881" y="3187443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C02D69-8F31-4AEF-841D-79D407DA1905}"/>
              </a:ext>
            </a:extLst>
          </p:cNvPr>
          <p:cNvSpPr/>
          <p:nvPr/>
        </p:nvSpPr>
        <p:spPr>
          <a:xfrm>
            <a:off x="8529881" y="5188177"/>
            <a:ext cx="206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9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7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90128" y="1599929"/>
            <a:ext cx="62278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До войны это были самые обыкновенные дети. Учились, помогали старшим, играли, бегали-прыгали. Их имена знали только родные, одноклассники да друзья.</a:t>
            </a:r>
          </a:p>
          <a:p>
            <a:pPr algn="ctr"/>
            <a:b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ПРИШЕЛ ЧАС - ОНИ ПОКАЗАЛИ, КАКИМ БОЛЬШИМ МОЖЕТ СТАТЬ МАЛЕНЬКОЕ ДЕТСКОЕ СЕРДЦЕ, КОГДА РАЗГОРАЕТСЯ В НЕМ СВЯЩЕННАЯ ЛЮБОВЬ К РОДИНЕ И НЕНАВИСТЬ К ЕЕ ВРАГАМ.</a:t>
            </a:r>
          </a:p>
          <a:p>
            <a:pPr algn="ctr"/>
            <a:b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Мальчишки и девчонки. На их хрупкие плечи легла тяжесть бедствий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и</a:t>
            </a:r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горя военных лет. И не согнулись они под этой тяжестью, стали сильнее духом, мужественнее, выносливее.</a:t>
            </a:r>
            <a:b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1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Они сражались рядом со старшими. Это было в истории большой нашей страны, было в судьбах ее маленьких ребят. 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449" y="126917"/>
            <a:ext cx="11201242" cy="1350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Пионеры и школьники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Брянщины – герои ВОВ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9484" y="1630707"/>
            <a:ext cx="42765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Не щадя себя в огне войны,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Не жалея сил во имя родины,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Дети героической страны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Были настоящими героями!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Р. Рождественский</a:t>
            </a:r>
          </a:p>
        </p:txBody>
      </p:sp>
    </p:spTree>
    <p:extLst>
      <p:ext uri="{BB962C8B-B14F-4D97-AF65-F5344CB8AC3E}">
        <p14:creationId xmlns:p14="http://schemas.microsoft.com/office/powerpoint/2010/main" val="27960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5613" y="418905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Петя Клыпа</a:t>
            </a: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1926</a:t>
            </a: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советский юный герой Великой Отечественной войны.</a:t>
            </a:r>
            <a:r>
              <a:rPr lang="ru-RU" b="0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 23 сентября 1926 года в Брянске в семье железнодорожника (по другим данным он родился в 1927 году).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потерял отца, и на воспитание мальчика взял старший брат Николай Клыпа, офицер Красной армии. Лейтенант Николай Клыпа командовал музыкантским взводом 333-го стрелкового полка, воспитанником которого стал Клыпа.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Пете Клыпе шел пятнадцатый год. Мальчик всегда и везде был первым: и в атаке, и в разведке.</a:t>
            </a:r>
          </a:p>
          <a:p>
            <a:pPr algn="just" fontAlgn="base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Петя с друзьями бежал из крепости, но попал в немецкий плен. В лагере Петя был всеобщим любимцем. Как мог, помогал выжить друзьям. Вскоре ему  удалось бежать из лагеря. Отправился  в Брест. А оттуда, перейдя линию фронта, в Красную Армию.</a:t>
            </a:r>
          </a:p>
          <a:p>
            <a:pPr algn="just" fontAlgn="base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Петя прошел всю войну, его имя  навечно занесено в книгу защитников Брестской крепости.</a:t>
            </a:r>
          </a:p>
          <a:p>
            <a:endParaRPr lang="ru-RU" dirty="0"/>
          </a:p>
        </p:txBody>
      </p:sp>
      <p:pic>
        <p:nvPicPr>
          <p:cNvPr id="3074" name="Picture 2" descr="https://static.wixstatic.com/media/16aba9_3b5569c4e62c4e20a2109f1062e0c76f.png/v1/fill/w_139,h_200,al_c,usm_0.66_1.00_0.01/16aba9_3b5569c4e62c4e20a2109f1062e0c76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8" y="212772"/>
            <a:ext cx="2177415" cy="31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9969" y="126006"/>
            <a:ext cx="7821637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Казначеев </a:t>
            </a:r>
            <a:r>
              <a:rPr lang="ru-RU" sz="2400" dirty="0"/>
              <a:t> 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(род. 26 июля 1928 года, деревня 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Соловьяновка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Людинковская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волость, 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Бежицкий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уезд, Брянская губерния (ныне 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Клетня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 — несовершеннолетний партизан Великой Отечественной войны. Традиционно рассматривается как один из пионеров - героев.</a:t>
            </a:r>
            <a:endParaRPr lang="ru-RU" sz="17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1941 год... Весной закончил пятый класс. Осенью вступил в партизанский отряд.</a:t>
            </a:r>
            <a:b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Когда вместе с сестрой Аней он пришел к партизанам в </a:t>
            </a:r>
            <a:r>
              <a:rPr lang="ru-RU" sz="17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Клетнянские</a:t>
            </a: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леса, что на </a:t>
            </a:r>
            <a:r>
              <a:rPr lang="ru-RU" sz="17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Брянщине</a:t>
            </a: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отряде говорили: "Ну и пополнение!.." Правда, узнав, что они из </a:t>
            </a:r>
            <a:r>
              <a:rPr lang="ru-RU" sz="17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Соловьяновки</a:t>
            </a: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дети Елены Кондратьевны </a:t>
            </a:r>
            <a:r>
              <a:rPr lang="ru-RU" sz="17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Казначеевой</a:t>
            </a: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той, что пекла хлеб для партизан, шутить перестали (Елена Кондратьевна была убита фашистами).</a:t>
            </a:r>
            <a:b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В отряде была "партизанская школа". Там обучались будущие минеры, подрывники. Володя на "отлично"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</a:t>
            </a:r>
            <a:b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Он был связным; ходил нередко в </a:t>
            </a:r>
            <a:r>
              <a:rPr lang="ru-RU" sz="17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Клетню</a:t>
            </a: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доставляя ценнейшие сведения; дождавшись темноты, расклеивал листовки. От операции к операции становился опытнее, искуснее.</a:t>
            </a:r>
            <a:b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За голову партизана Казначеева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"Партизану Отечественной войны" 1 степени.</a:t>
            </a:r>
          </a:p>
        </p:txBody>
      </p:sp>
      <p:pic>
        <p:nvPicPr>
          <p:cNvPr id="2050" name="Picture 2" descr="Владимир Казначе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5" y="126006"/>
            <a:ext cx="2109323" cy="31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9680" y="379827"/>
            <a:ext cx="686503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Юного героя 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Мишу Куприна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любовью вспоминают все жители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Брянщины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Чем же заслужил такое уважение пионер из села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Званки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Брянской области?</a:t>
            </a:r>
          </a:p>
          <a:p>
            <a:pPr algn="just" fontAlgn="base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партизанские отряды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косиловцы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вступали целыми семьями. Такой была семья Куприных, которая проживала в небольшой деревушке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Званка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полутора километрах от Косилова. Первым ушёл в партизаны Григорий Иванович, туда же следом рвался его внук Михаил, но дед просил его повременить, так как отряду нужны были зоркие глаза разведчика в селе. Миша согласился.</a:t>
            </a:r>
          </a:p>
          <a:p>
            <a:pPr algn="just" fontAlgn="base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своими товарищами Василием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Колмыковым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Сашей Никишиным стал помогать партизанам отряда "Слава". На полях, где шли бои, собирали оружие, патроны и переправляли в отряд, сообщали о перемещениях немцев. С таким заданием и шёл в сторону Косилова мальчик лет 14 с лукошком в руках. И вдруг оклик: "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Хальт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!" Перед ним вражеский солдат. Мальчик не дрогнул. На вопрос: "Где партизаны?" - уверено отвечал: "Я собирал ягоды". Фашисты озверели, били по голове, выкручивали руки, а затем потащили в свой штаб в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Бацкино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Бросили на ночь в подвал. А утром опять: "Ты поведёшь к партизанам?". Ответ уверенный: "Идёмте. Поведу!"</a:t>
            </a:r>
          </a:p>
          <a:p>
            <a:pPr algn="just" fontAlgn="base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Миша повёл немцев в противоположную сторону, где течёт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Ветьма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Знакомый родной лес! Вот здесь он с дедушкой белку поймал, здесь грибы собирал. А вот и болото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Грязка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калина росла и топко очень. Долго кружили немцы по следам Миши, а потом, все, осознав, озверели. Две женщины спрятались в кустах и были случайными свидетелями этой жестокой расправы. Они слышали как, умирая, Миша кричал: "Бейте, гадюки, но Родину я не предам!" - такими были последние слова 14-летнего героя. Палачи бросили замученного Мишу в лесу. Через несколько дней его тело нашли партизаны.</a:t>
            </a:r>
          </a:p>
          <a:p>
            <a:pPr algn="just" fontAlgn="base"/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Хоронили Мишу Куприна на </a:t>
            </a:r>
            <a:r>
              <a:rPr lang="ru-RU" sz="1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Косиловском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кладбище, со всеми боевыми почестями.</a:t>
            </a:r>
          </a:p>
        </p:txBody>
      </p:sp>
      <p:pic>
        <p:nvPicPr>
          <p:cNvPr id="5122" name="Picture 2" descr="http://900igr.net/datai/istorija/Den-geroja-antifashista/0010-006-Misha-Kupr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12" y="56271"/>
            <a:ext cx="2171597" cy="32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9963" y="355271"/>
            <a:ext cx="648520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/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Миша Давидович </a:t>
            </a: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успел окончить четыре класса, когда на </a:t>
            </a:r>
            <a:r>
              <a:rPr lang="ru-RU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Брянщину</a:t>
            </a: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его родной город Новозыбков, накатилась война. У него был неунывающий нрав и звонкий голос. Любил он петь. И партизаны не раз слышали в часы отдыха его любимую песню.</a:t>
            </a:r>
          </a:p>
          <a:p>
            <a:pPr marL="194945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Орленок, орленок, взлети выше солнца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степи с высот огляди.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Навеки умолкли веселые хлопцы,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живых я остался один...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...Орленок, орленок!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Гремучей гранатой от сопок солдат отмело,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называли орленком в отряде,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/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Враги называли орлом...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algn="just"/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Возвращаясь из разведки, Миша с группой партизан попал в засаду. Некоторые были убиты, некоторые ранены. Он подорвал себя гранатой вместе с врагами.</a:t>
            </a:r>
          </a:p>
        </p:txBody>
      </p:sp>
      <p:pic>
        <p:nvPicPr>
          <p:cNvPr id="9218" name="Picture 2" descr="http://70let.org.ua/10.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25" y="132623"/>
            <a:ext cx="2258843" cy="32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2715</Words>
  <Application>Microsoft Office PowerPoint</Application>
  <PresentationFormat>Широкоэкранный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</dc:creator>
  <cp:lastModifiedBy>13</cp:lastModifiedBy>
  <cp:revision>55</cp:revision>
  <dcterms:created xsi:type="dcterms:W3CDTF">2016-05-04T17:19:48Z</dcterms:created>
  <dcterms:modified xsi:type="dcterms:W3CDTF">2020-09-23T14:33:51Z</dcterms:modified>
</cp:coreProperties>
</file>