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5" r:id="rId2"/>
    <p:sldId id="276" r:id="rId3"/>
    <p:sldId id="277" r:id="rId4"/>
    <p:sldId id="278" r:id="rId5"/>
    <p:sldId id="264" r:id="rId6"/>
    <p:sldId id="258" r:id="rId7"/>
    <p:sldId id="260" r:id="rId8"/>
    <p:sldId id="266" r:id="rId9"/>
    <p:sldId id="267" r:id="rId10"/>
    <p:sldId id="268" r:id="rId11"/>
    <p:sldId id="279" r:id="rId12"/>
    <p:sldId id="281" r:id="rId13"/>
    <p:sldId id="274" r:id="rId14"/>
    <p:sldId id="284" r:id="rId15"/>
    <p:sldId id="283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3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63781-6F57-4942-986C-025B077D542D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374F1-35F3-42DD-A7D1-44BE7FC31B63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3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Проблема</a:t>
          </a:r>
        </a:p>
      </dgm:t>
    </dgm:pt>
    <dgm:pt modelId="{EF328C3F-92B0-46DF-A301-4199F18BDDCE}" type="parTrans" cxnId="{651A8459-7F3F-4587-9A94-BCC6B163DCDC}">
      <dgm:prSet/>
      <dgm:spPr/>
      <dgm:t>
        <a:bodyPr/>
        <a:lstStyle/>
        <a:p>
          <a:endParaRPr lang="ru-RU"/>
        </a:p>
      </dgm:t>
    </dgm:pt>
    <dgm:pt modelId="{F59DB660-38CF-4783-AF57-780F5A8A4A6A}" type="sibTrans" cxnId="{651A8459-7F3F-4587-9A94-BCC6B163DCDC}">
      <dgm:prSet/>
      <dgm:spPr/>
      <dgm:t>
        <a:bodyPr/>
        <a:lstStyle/>
        <a:p>
          <a:endParaRPr lang="ru-RU"/>
        </a:p>
      </dgm:t>
    </dgm:pt>
    <dgm:pt modelId="{3642815E-83BB-4C31-89EA-D7EC4337346B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3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Идея</a:t>
          </a:r>
        </a:p>
      </dgm:t>
    </dgm:pt>
    <dgm:pt modelId="{D0A82425-2EAC-4FA5-8A8E-BDE070DF8162}" type="parTrans" cxnId="{68A805EA-01FD-493E-B38E-2CB3B4169A3E}">
      <dgm:prSet/>
      <dgm:spPr/>
      <dgm:t>
        <a:bodyPr/>
        <a:lstStyle/>
        <a:p>
          <a:endParaRPr lang="ru-RU"/>
        </a:p>
      </dgm:t>
    </dgm:pt>
    <dgm:pt modelId="{27ADD53D-81D5-46F8-8590-7281D60BFDB4}" type="sibTrans" cxnId="{68A805EA-01FD-493E-B38E-2CB3B4169A3E}">
      <dgm:prSet/>
      <dgm:spPr/>
      <dgm:t>
        <a:bodyPr/>
        <a:lstStyle/>
        <a:p>
          <a:endParaRPr lang="ru-RU"/>
        </a:p>
      </dgm:t>
    </dgm:pt>
    <dgm:pt modelId="{1ED72F06-6979-4E10-9932-781513B39C19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3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Цели</a:t>
          </a:r>
        </a:p>
      </dgm:t>
    </dgm:pt>
    <dgm:pt modelId="{1DC27161-FCD5-42A9-924C-2F5F77113A6B}" type="parTrans" cxnId="{6D05FC74-4E2E-431C-93E5-6EECCFFA2887}">
      <dgm:prSet/>
      <dgm:spPr/>
      <dgm:t>
        <a:bodyPr/>
        <a:lstStyle/>
        <a:p>
          <a:endParaRPr lang="ru-RU"/>
        </a:p>
      </dgm:t>
    </dgm:pt>
    <dgm:pt modelId="{C86B1CFE-9291-4B25-8B88-8E080D678C11}" type="sibTrans" cxnId="{6D05FC74-4E2E-431C-93E5-6EECCFFA2887}">
      <dgm:prSet/>
      <dgm:spPr/>
      <dgm:t>
        <a:bodyPr/>
        <a:lstStyle/>
        <a:p>
          <a:endParaRPr lang="ru-RU"/>
        </a:p>
      </dgm:t>
    </dgm:pt>
    <dgm:pt modelId="{6A52BB8C-49E6-4F07-A937-30AD538B7346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3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</a:p>
      </dgm:t>
    </dgm:pt>
    <dgm:pt modelId="{5E87450D-887D-4824-AC69-9B43A4085CCF}" type="parTrans" cxnId="{098FF232-326A-4C18-B2D1-0348706FF17B}">
      <dgm:prSet/>
      <dgm:spPr/>
      <dgm:t>
        <a:bodyPr/>
        <a:lstStyle/>
        <a:p>
          <a:endParaRPr lang="ru-RU"/>
        </a:p>
      </dgm:t>
    </dgm:pt>
    <dgm:pt modelId="{E3CB71D2-C32E-408D-ADB3-3E3DD24CAEB5}" type="sibTrans" cxnId="{098FF232-326A-4C18-B2D1-0348706FF17B}">
      <dgm:prSet/>
      <dgm:spPr/>
      <dgm:t>
        <a:bodyPr/>
        <a:lstStyle/>
        <a:p>
          <a:endParaRPr lang="ru-RU"/>
        </a:p>
      </dgm:t>
    </dgm:pt>
    <dgm:pt modelId="{7614880F-D46F-40A0-8B59-CC00591C2C6E}" type="pres">
      <dgm:prSet presAssocID="{D8B63781-6F57-4942-986C-025B077D542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4723C2-8521-4FEB-863B-B9DECB04F1FE}" type="pres">
      <dgm:prSet presAssocID="{D8B63781-6F57-4942-986C-025B077D542D}" presName="children" presStyleCnt="0"/>
      <dgm:spPr/>
    </dgm:pt>
    <dgm:pt modelId="{6ECA0069-0D7D-4F0B-A376-4CCF1A8A4E92}" type="pres">
      <dgm:prSet presAssocID="{D8B63781-6F57-4942-986C-025B077D542D}" presName="childPlaceholder" presStyleCnt="0"/>
      <dgm:spPr/>
    </dgm:pt>
    <dgm:pt modelId="{A5651AC5-DEEB-4BEE-B8B6-462258999BE5}" type="pres">
      <dgm:prSet presAssocID="{D8B63781-6F57-4942-986C-025B077D542D}" presName="circle" presStyleCnt="0"/>
      <dgm:spPr/>
    </dgm:pt>
    <dgm:pt modelId="{1AB63627-4B4E-429F-94FB-E0E17C39EF22}" type="pres">
      <dgm:prSet presAssocID="{D8B63781-6F57-4942-986C-025B077D542D}" presName="quadrant1" presStyleLbl="node1" presStyleIdx="0" presStyleCnt="4" custScaleX="137908" custScaleY="115741" custLinFactNeighborX="-16856" custLinFactNeighborY="-176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2AECD-117D-4DA5-91E9-025B6862410A}" type="pres">
      <dgm:prSet presAssocID="{D8B63781-6F57-4942-986C-025B077D542D}" presName="quadrant2" presStyleLbl="node1" presStyleIdx="1" presStyleCnt="4" custScaleX="137766" custScaleY="114254" custLinFactNeighborX="25144" custLinFactNeighborY="-192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0FEAA-09F8-40D6-85C3-5BE96F4DCBD9}" type="pres">
      <dgm:prSet presAssocID="{D8B63781-6F57-4942-986C-025B077D542D}" presName="quadrant3" presStyleLbl="node1" presStyleIdx="2" presStyleCnt="4" custScaleX="137199" custScaleY="105061" custLinFactNeighborX="26270" custLinFactNeighborY="-4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C80BA-5BED-424F-AD93-F5D2CF36805F}" type="pres">
      <dgm:prSet presAssocID="{D8B63781-6F57-4942-986C-025B077D542D}" presName="quadrant4" presStyleLbl="node1" presStyleIdx="3" presStyleCnt="4" custScaleX="137097" custScaleY="107751" custLinFactNeighborX="-16871" custLinFactNeighborY="-34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4E3A1-AD3E-45E5-889D-D2A79198BDB6}" type="pres">
      <dgm:prSet presAssocID="{D8B63781-6F57-4942-986C-025B077D542D}" presName="quadrantPlaceholder" presStyleCnt="0"/>
      <dgm:spPr/>
    </dgm:pt>
    <dgm:pt modelId="{D8A1A125-B404-4C0A-BFE0-5ACD8B2EE013}" type="pres">
      <dgm:prSet presAssocID="{D8B63781-6F57-4942-986C-025B077D542D}" presName="center1" presStyleLbl="fgShp" presStyleIdx="0" presStyleCnt="2" custScaleX="173552" custScaleY="115276" custLinFactNeighborX="12867" custLinFactNeighborY="-71751"/>
      <dgm:spPr>
        <a:solidFill>
          <a:srgbClr val="FFFF00"/>
        </a:solidFill>
      </dgm:spPr>
    </dgm:pt>
    <dgm:pt modelId="{F15467BE-7FE4-41A2-8170-4F4DB5CAA2EF}" type="pres">
      <dgm:prSet presAssocID="{D8B63781-6F57-4942-986C-025B077D542D}" presName="center2" presStyleLbl="fgShp" presStyleIdx="1" presStyleCnt="2" custScaleX="166834" custScaleY="120742" custLinFactNeighborX="11233" custLinFactNeighborY="1435"/>
      <dgm:spPr>
        <a:solidFill>
          <a:srgbClr val="FFFF00"/>
        </a:solidFill>
      </dgm:spPr>
    </dgm:pt>
  </dgm:ptLst>
  <dgm:cxnLst>
    <dgm:cxn modelId="{2963120B-5C11-4B0F-A3C4-00CB58246C4C}" type="presOf" srcId="{06B374F1-35F3-42DD-A7D1-44BE7FC31B63}" destId="{1AB63627-4B4E-429F-94FB-E0E17C39EF22}" srcOrd="0" destOrd="0" presId="urn:microsoft.com/office/officeart/2005/8/layout/cycle4#1"/>
    <dgm:cxn modelId="{6D05FC74-4E2E-431C-93E5-6EECCFFA2887}" srcId="{D8B63781-6F57-4942-986C-025B077D542D}" destId="{1ED72F06-6979-4E10-9932-781513B39C19}" srcOrd="2" destOrd="0" parTransId="{1DC27161-FCD5-42A9-924C-2F5F77113A6B}" sibTransId="{C86B1CFE-9291-4B25-8B88-8E080D678C11}"/>
    <dgm:cxn modelId="{53392BC6-4214-443C-B6FD-6B5E2FF44F1B}" type="presOf" srcId="{6A52BB8C-49E6-4F07-A937-30AD538B7346}" destId="{07AC80BA-5BED-424F-AD93-F5D2CF36805F}" srcOrd="0" destOrd="0" presId="urn:microsoft.com/office/officeart/2005/8/layout/cycle4#1"/>
    <dgm:cxn modelId="{68A805EA-01FD-493E-B38E-2CB3B4169A3E}" srcId="{D8B63781-6F57-4942-986C-025B077D542D}" destId="{3642815E-83BB-4C31-89EA-D7EC4337346B}" srcOrd="1" destOrd="0" parTransId="{D0A82425-2EAC-4FA5-8A8E-BDE070DF8162}" sibTransId="{27ADD53D-81D5-46F8-8590-7281D60BFDB4}"/>
    <dgm:cxn modelId="{098FF232-326A-4C18-B2D1-0348706FF17B}" srcId="{D8B63781-6F57-4942-986C-025B077D542D}" destId="{6A52BB8C-49E6-4F07-A937-30AD538B7346}" srcOrd="3" destOrd="0" parTransId="{5E87450D-887D-4824-AC69-9B43A4085CCF}" sibTransId="{E3CB71D2-C32E-408D-ADB3-3E3DD24CAEB5}"/>
    <dgm:cxn modelId="{651A8459-7F3F-4587-9A94-BCC6B163DCDC}" srcId="{D8B63781-6F57-4942-986C-025B077D542D}" destId="{06B374F1-35F3-42DD-A7D1-44BE7FC31B63}" srcOrd="0" destOrd="0" parTransId="{EF328C3F-92B0-46DF-A301-4199F18BDDCE}" sibTransId="{F59DB660-38CF-4783-AF57-780F5A8A4A6A}"/>
    <dgm:cxn modelId="{0DF17FF6-BC1B-4FC4-A436-95BA1CB740CD}" type="presOf" srcId="{1ED72F06-6979-4E10-9932-781513B39C19}" destId="{5A80FEAA-09F8-40D6-85C3-5BE96F4DCBD9}" srcOrd="0" destOrd="0" presId="urn:microsoft.com/office/officeart/2005/8/layout/cycle4#1"/>
    <dgm:cxn modelId="{5ED4C92A-3FC8-40C0-8584-DAB4C5530E5D}" type="presOf" srcId="{D8B63781-6F57-4942-986C-025B077D542D}" destId="{7614880F-D46F-40A0-8B59-CC00591C2C6E}" srcOrd="0" destOrd="0" presId="urn:microsoft.com/office/officeart/2005/8/layout/cycle4#1"/>
    <dgm:cxn modelId="{4C2CEAD1-0441-4037-AA3A-12CEDB6879FC}" type="presOf" srcId="{3642815E-83BB-4C31-89EA-D7EC4337346B}" destId="{A112AECD-117D-4DA5-91E9-025B6862410A}" srcOrd="0" destOrd="0" presId="urn:microsoft.com/office/officeart/2005/8/layout/cycle4#1"/>
    <dgm:cxn modelId="{896A3373-D5F8-49D8-8F89-2FBC1BD7E641}" type="presParOf" srcId="{7614880F-D46F-40A0-8B59-CC00591C2C6E}" destId="{C64723C2-8521-4FEB-863B-B9DECB04F1FE}" srcOrd="0" destOrd="0" presId="urn:microsoft.com/office/officeart/2005/8/layout/cycle4#1"/>
    <dgm:cxn modelId="{1A6C5D04-32D5-434D-A966-88087586CC6E}" type="presParOf" srcId="{C64723C2-8521-4FEB-863B-B9DECB04F1FE}" destId="{6ECA0069-0D7D-4F0B-A376-4CCF1A8A4E92}" srcOrd="0" destOrd="0" presId="urn:microsoft.com/office/officeart/2005/8/layout/cycle4#1"/>
    <dgm:cxn modelId="{B8D9E32B-9CC2-440B-B5FA-4681464CF47C}" type="presParOf" srcId="{7614880F-D46F-40A0-8B59-CC00591C2C6E}" destId="{A5651AC5-DEEB-4BEE-B8B6-462258999BE5}" srcOrd="1" destOrd="0" presId="urn:microsoft.com/office/officeart/2005/8/layout/cycle4#1"/>
    <dgm:cxn modelId="{0A167550-025B-47A9-863A-EFF2FE507EA3}" type="presParOf" srcId="{A5651AC5-DEEB-4BEE-B8B6-462258999BE5}" destId="{1AB63627-4B4E-429F-94FB-E0E17C39EF22}" srcOrd="0" destOrd="0" presId="urn:microsoft.com/office/officeart/2005/8/layout/cycle4#1"/>
    <dgm:cxn modelId="{CD43B2EF-F326-48DF-B281-C752621B203C}" type="presParOf" srcId="{A5651AC5-DEEB-4BEE-B8B6-462258999BE5}" destId="{A112AECD-117D-4DA5-91E9-025B6862410A}" srcOrd="1" destOrd="0" presId="urn:microsoft.com/office/officeart/2005/8/layout/cycle4#1"/>
    <dgm:cxn modelId="{9F941267-6901-4380-AFBE-6731880FB3B5}" type="presParOf" srcId="{A5651AC5-DEEB-4BEE-B8B6-462258999BE5}" destId="{5A80FEAA-09F8-40D6-85C3-5BE96F4DCBD9}" srcOrd="2" destOrd="0" presId="urn:microsoft.com/office/officeart/2005/8/layout/cycle4#1"/>
    <dgm:cxn modelId="{63E44ED6-330A-4082-B876-E925B3B66DBD}" type="presParOf" srcId="{A5651AC5-DEEB-4BEE-B8B6-462258999BE5}" destId="{07AC80BA-5BED-424F-AD93-F5D2CF36805F}" srcOrd="3" destOrd="0" presId="urn:microsoft.com/office/officeart/2005/8/layout/cycle4#1"/>
    <dgm:cxn modelId="{D7639C4E-0637-4685-9CA3-7ADE222566A1}" type="presParOf" srcId="{A5651AC5-DEEB-4BEE-B8B6-462258999BE5}" destId="{8944E3A1-AD3E-45E5-889D-D2A79198BDB6}" srcOrd="4" destOrd="0" presId="urn:microsoft.com/office/officeart/2005/8/layout/cycle4#1"/>
    <dgm:cxn modelId="{F01E8A0E-A1E1-413E-BF59-81FFA2CFFD92}" type="presParOf" srcId="{7614880F-D46F-40A0-8B59-CC00591C2C6E}" destId="{D8A1A125-B404-4C0A-BFE0-5ACD8B2EE013}" srcOrd="2" destOrd="0" presId="urn:microsoft.com/office/officeart/2005/8/layout/cycle4#1"/>
    <dgm:cxn modelId="{3A8B2617-03F9-4922-B630-2FCA9F007C2A}" type="presParOf" srcId="{7614880F-D46F-40A0-8B59-CC00591C2C6E}" destId="{F15467BE-7FE4-41A2-8170-4F4DB5CAA2E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63627-4B4E-429F-94FB-E0E17C39EF22}">
      <dsp:nvSpPr>
        <dsp:cNvPr id="0" name=""/>
        <dsp:cNvSpPr/>
      </dsp:nvSpPr>
      <dsp:spPr>
        <a:xfrm>
          <a:off x="2696578" y="-340038"/>
          <a:ext cx="3800313" cy="3189460"/>
        </a:xfrm>
        <a:prstGeom prst="pieWedge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Проблема</a:t>
          </a:r>
        </a:p>
      </dsp:txBody>
      <dsp:txXfrm>
        <a:off x="3809664" y="594133"/>
        <a:ext cx="2687227" cy="2255289"/>
      </dsp:txXfrm>
    </dsp:sp>
    <dsp:sp modelId="{A112AECD-117D-4DA5-91E9-025B6862410A}">
      <dsp:nvSpPr>
        <dsp:cNvPr id="0" name=""/>
        <dsp:cNvSpPr/>
      </dsp:nvSpPr>
      <dsp:spPr>
        <a:xfrm rot="5400000">
          <a:off x="7062852" y="-688674"/>
          <a:ext cx="3148483" cy="3796400"/>
        </a:xfrm>
        <a:prstGeom prst="pieWedge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Идея</a:t>
          </a:r>
        </a:p>
      </dsp:txBody>
      <dsp:txXfrm rot="-5400000">
        <a:off x="6738894" y="557454"/>
        <a:ext cx="2684460" cy="2226314"/>
      </dsp:txXfrm>
    </dsp:sp>
    <dsp:sp modelId="{5A80FEAA-09F8-40D6-85C3-5BE96F4DCBD9}">
      <dsp:nvSpPr>
        <dsp:cNvPr id="0" name=""/>
        <dsp:cNvSpPr/>
      </dsp:nvSpPr>
      <dsp:spPr>
        <a:xfrm rot="10800000">
          <a:off x="6777735" y="3056895"/>
          <a:ext cx="3780775" cy="2895152"/>
        </a:xfrm>
        <a:prstGeom prst="pieWedge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Цели</a:t>
          </a:r>
        </a:p>
      </dsp:txBody>
      <dsp:txXfrm rot="10800000">
        <a:off x="6777735" y="3056895"/>
        <a:ext cx="2673412" cy="2047182"/>
      </dsp:txXfrm>
    </dsp:sp>
    <dsp:sp modelId="{07AC80BA-5BED-424F-AD93-F5D2CF36805F}">
      <dsp:nvSpPr>
        <dsp:cNvPr id="0" name=""/>
        <dsp:cNvSpPr/>
      </dsp:nvSpPr>
      <dsp:spPr>
        <a:xfrm rot="16200000">
          <a:off x="3111681" y="2640235"/>
          <a:ext cx="2969280" cy="3777964"/>
        </a:xfrm>
        <a:prstGeom prst="pieWedge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</a:p>
      </dsp:txBody>
      <dsp:txXfrm rot="5400000">
        <a:off x="3813879" y="3044577"/>
        <a:ext cx="2671424" cy="2099598"/>
      </dsp:txXfrm>
    </dsp:sp>
    <dsp:sp modelId="{D8A1A125-B404-4C0A-BFE0-5ACD8B2EE013}">
      <dsp:nvSpPr>
        <dsp:cNvPr id="0" name=""/>
        <dsp:cNvSpPr/>
      </dsp:nvSpPr>
      <dsp:spPr>
        <a:xfrm>
          <a:off x="5798537" y="1952492"/>
          <a:ext cx="1651250" cy="953727"/>
        </a:xfrm>
        <a:prstGeom prst="circularArrow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467BE-7FE4-41A2-8170-4F4DB5CAA2EF}">
      <dsp:nvSpPr>
        <dsp:cNvPr id="0" name=""/>
        <dsp:cNvSpPr/>
      </dsp:nvSpPr>
      <dsp:spPr>
        <a:xfrm rot="10800000">
          <a:off x="5814950" y="2853588"/>
          <a:ext cx="1587332" cy="998950"/>
        </a:xfrm>
        <a:prstGeom prst="circularArrow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4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2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5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53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60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09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34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9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0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0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2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4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0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4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8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08B9E92-B04F-4C0B-BDE1-3BCECEAA4B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D7D41E-0ABC-429D-BCB7-6F530942D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5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495" y="1530036"/>
            <a:ext cx="11009135" cy="1596177"/>
          </a:xfrm>
        </p:spPr>
        <p:txBody>
          <a:bodyPr>
            <a:normAutofit fontScale="90000"/>
          </a:bodyPr>
          <a:lstStyle/>
          <a:p>
            <a:r>
              <a:rPr lang="ru-RU" sz="3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научная лаборатория</a:t>
            </a:r>
            <a:r>
              <a:rPr lang="ru-RU" sz="3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популяризации литературы естественнонаучного цикла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88998" y="490671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Богрянцева Ирина Васильевна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заведующий отделом «Абонемент семейного чтения» отдела обслуживания дошкольников и младших школьников ТОГБУК «Тамбовская областная детская библиотека»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 descr="\\_fileserver\Богрянцев\Логотипы\Логотип 2014\Логотип прозрачный с надписью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677" y="3126213"/>
            <a:ext cx="2351070" cy="275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98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75" y="1"/>
            <a:ext cx="10364451" cy="1231900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Comic Sans MS" panose="030F0702030302020204" pitchFamily="66" charset="0"/>
              </a:rPr>
              <a:t> 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«Верхом на радуге» - познавательный час световых экспериментов</a:t>
            </a:r>
          </a:p>
        </p:txBody>
      </p:sp>
      <p:pic>
        <p:nvPicPr>
          <p:cNvPr id="5" name="Picture 2" descr="http://tambovodb.ru/joomla/images/news/2016/verhom_naradu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15" y="1672606"/>
            <a:ext cx="5065327" cy="3798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75" y="143723"/>
            <a:ext cx="10364451" cy="1596177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«машина времени» - </a:t>
            </a:r>
            <a:r>
              <a:rPr lang="ru-RU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медиаэкскурс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историю вещей</a:t>
            </a:r>
          </a:p>
        </p:txBody>
      </p:sp>
      <p:pic>
        <p:nvPicPr>
          <p:cNvPr id="3074" name="Picture 2" descr="http://tambovodb.ru/joomla/images/news/2017/mashina_v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20" y="1668384"/>
            <a:ext cx="6329000" cy="474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2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549" y="10199"/>
            <a:ext cx="10364451" cy="1596177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«Большой мир маленьких клеток» - лабораторное занятие</a:t>
            </a:r>
          </a:p>
        </p:txBody>
      </p:sp>
      <p:pic>
        <p:nvPicPr>
          <p:cNvPr id="4098" name="Picture 2" descr="http://tambovodb.ru/joomla/images/news/2017/bol_mal_kle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07" y="1469871"/>
            <a:ext cx="6353083" cy="4764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6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ambovodb.ru/joomla/images/news/2016/progul_zv_neb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" b="28527"/>
          <a:stretch/>
        </p:blipFill>
        <p:spPr bwMode="auto">
          <a:xfrm>
            <a:off x="6495844" y="2130640"/>
            <a:ext cx="4697057" cy="2823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59775" y="1"/>
            <a:ext cx="10364451" cy="123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Comic Sans MS" panose="030F0702030302020204" pitchFamily="66" charset="0"/>
              </a:rPr>
              <a:t> 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«Прогулки по звёздному небу» -познавательная </a:t>
            </a:r>
            <a:r>
              <a:rPr lang="ru-RU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медиаэкскурсия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14882" y="2027463"/>
            <a:ext cx="4711215" cy="314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93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921" y="288579"/>
            <a:ext cx="10364451" cy="1596177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Детской научной лаборатории приобрёл новый формат работы – дистанционный</a:t>
            </a:r>
          </a:p>
        </p:txBody>
      </p:sp>
      <p:pic>
        <p:nvPicPr>
          <p:cNvPr id="2050" name="Picture 2" descr="C:\Users\ОДМШ\Desktop\color-fantas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87" y="1955550"/>
            <a:ext cx="6238990" cy="490245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 l="25361" t="10447" r="21521" b="3780"/>
          <a:stretch>
            <a:fillRect/>
          </a:stretch>
        </p:blipFill>
        <p:spPr bwMode="auto">
          <a:xfrm>
            <a:off x="7812078" y="2432951"/>
            <a:ext cx="3769922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l="25284" t="10859" r="26005" b="30722"/>
          <a:stretch>
            <a:fillRect/>
          </a:stretch>
        </p:blipFill>
        <p:spPr bwMode="auto">
          <a:xfrm>
            <a:off x="6279805" y="1112364"/>
            <a:ext cx="5673384" cy="382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49632" t="28737" r="16761" b="38179"/>
          <a:stretch>
            <a:fillRect/>
          </a:stretch>
        </p:blipFill>
        <p:spPr bwMode="auto">
          <a:xfrm>
            <a:off x="134190" y="1195567"/>
            <a:ext cx="6002158" cy="383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1521" t="40962" r="63736" b="34021"/>
          <a:stretch>
            <a:fillRect/>
          </a:stretch>
        </p:blipFill>
        <p:spPr bwMode="auto">
          <a:xfrm>
            <a:off x="10539167" y="1093508"/>
            <a:ext cx="1423448" cy="68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517" y="201881"/>
            <a:ext cx="10925299" cy="2980705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ксперимент</a:t>
            </a:r>
            <a:r>
              <a:rPr lang="ru-RU" sz="5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Детская научная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лаборатория</a:t>
            </a:r>
          </a:p>
        </p:txBody>
      </p:sp>
      <p:pic>
        <p:nvPicPr>
          <p:cNvPr id="614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15" y="3264932"/>
            <a:ext cx="6385460" cy="359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40" y="1286328"/>
            <a:ext cx="10683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735" y="1013278"/>
            <a:ext cx="10842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6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07" y="2107421"/>
            <a:ext cx="5850893" cy="3616915"/>
          </a:xfrm>
        </p:spPr>
      </p:pic>
      <p:sp>
        <p:nvSpPr>
          <p:cNvPr id="7" name="TextBox 6"/>
          <p:cNvSpPr txBox="1"/>
          <p:nvPr/>
        </p:nvSpPr>
        <p:spPr>
          <a:xfrm>
            <a:off x="580393" y="1612900"/>
            <a:ext cx="55753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и юношеская литература питают ум и воображение ребёнка, открывая ему новые миры, образы, модели поведения, являясь мощным средством развития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32565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1100" y="1092200"/>
            <a:ext cx="70485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Юные читатели – это поколение, которое родилось в информационном обществе и их компетентность в использовании информационно-коммуникационных технологий для удовлетворения своих интересов и потребностей намного выше, чем у ряда предыдущих поколений читателей.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92" y="3882400"/>
            <a:ext cx="3600385" cy="25002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2" y="511666"/>
            <a:ext cx="4187818" cy="32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3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7.facegfx.com/psd/wp-content/uploads/2013/4/23/dialog-bubbles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7" y="1084082"/>
            <a:ext cx="4612470" cy="32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8760" y="1066800"/>
            <a:ext cx="68732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/>
              <a:t>	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привлечь пользователей к чтению научно-познавательной литературы?</a:t>
            </a:r>
          </a:p>
          <a:p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Как показать пользователям необходимость гармоничного использования печатных и электронных документов в решении познавательных задач?</a:t>
            </a:r>
          </a:p>
          <a:p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Какие технологии, методы, приемы способствуют эффективному продвижению научно-познавательной информации?</a:t>
            </a:r>
          </a:p>
          <a:p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Какая информационная среда способствует продвижению научно-познавательной литературы?</a:t>
            </a:r>
          </a:p>
        </p:txBody>
      </p:sp>
    </p:spTree>
    <p:extLst>
      <p:ext uri="{BB962C8B-B14F-4D97-AF65-F5344CB8AC3E}">
        <p14:creationId xmlns:p14="http://schemas.microsoft.com/office/powerpoint/2010/main" val="333848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khorovfund.ru/bitrix/templates/prokhorovfund_template/images/logo_u_340x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5" y="1420832"/>
            <a:ext cx="3746044" cy="16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99217" y="416955"/>
            <a:ext cx="5807034" cy="529375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научная лаборатория</a:t>
            </a:r>
            <a:r>
              <a:rPr kumimoji="0" lang="ru-RU" altLang="ru-RU" sz="5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55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Ум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000" b="1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77" y="3714837"/>
            <a:ext cx="3348843" cy="188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89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8952845"/>
              </p:ext>
            </p:extLst>
          </p:nvPr>
        </p:nvGraphicFramePr>
        <p:xfrm>
          <a:off x="-811481" y="493826"/>
          <a:ext cx="13003481" cy="636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159"/>
            <a:ext cx="5003800" cy="45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7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671" y="351916"/>
            <a:ext cx="10364453" cy="78277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профессора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Лабораториуса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Picture 2" descr="http://tambovodb.ru/joomla/images/news/2016/prof_laboratorius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54" y="2220409"/>
            <a:ext cx="4830001" cy="362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322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525" y="37680"/>
            <a:ext cx="10364451" cy="1596177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«AQUA-логия»: беседа-практикум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свойствах воды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4" t="9172" b="30826"/>
          <a:stretch/>
        </p:blipFill>
        <p:spPr>
          <a:xfrm>
            <a:off x="1757779" y="2024110"/>
            <a:ext cx="3480047" cy="300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b="33225"/>
          <a:stretch/>
        </p:blipFill>
        <p:spPr>
          <a:xfrm>
            <a:off x="6533965" y="2185579"/>
            <a:ext cx="4025276" cy="268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057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37" y="161317"/>
            <a:ext cx="11569700" cy="1210283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весит воздух?»: интегрированное занятие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1" b="-2564"/>
          <a:stretch/>
        </p:blipFill>
        <p:spPr>
          <a:xfrm>
            <a:off x="3711048" y="1599475"/>
            <a:ext cx="3630783" cy="5040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867181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317</TotalTime>
  <Words>172</Words>
  <Application>Microsoft Office PowerPoint</Application>
  <PresentationFormat>Произвольный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Капля</vt:lpstr>
      <vt:lpstr>Детская научная лаборатория  как средство популяризации литературы естественнонаучного цикла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 гостях у профессора Лабораториуса»</vt:lpstr>
      <vt:lpstr>«AQUA-логия»: беседа-практикум  о свойствах воды</vt:lpstr>
      <vt:lpstr>«Сколько весит воздух?»: интегрированное занятие</vt:lpstr>
      <vt:lpstr> «Верхом на радуге» - познавательный час световых экспериментов</vt:lpstr>
      <vt:lpstr>«машина времени» - медиаэкскурс в историю вещей</vt:lpstr>
      <vt:lpstr>«Большой мир маленьких клеток» - лабораторное занятие</vt:lpstr>
      <vt:lpstr>Презентация PowerPoint</vt:lpstr>
      <vt:lpstr>проект Детской научной лаборатории приобрёл новый формат работы – дистанционный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Богрянцевы</dc:creator>
  <cp:lastModifiedBy>od</cp:lastModifiedBy>
  <cp:revision>50</cp:revision>
  <dcterms:created xsi:type="dcterms:W3CDTF">2017-01-03T11:59:33Z</dcterms:created>
  <dcterms:modified xsi:type="dcterms:W3CDTF">2021-12-15T07:52:38Z</dcterms:modified>
</cp:coreProperties>
</file>